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69" r:id="rId1"/>
  </p:sldMasterIdLst>
  <p:notesMasterIdLst>
    <p:notesMasterId r:id="rId32"/>
  </p:notesMasterIdLst>
  <p:sldIdLst>
    <p:sldId id="365" r:id="rId2"/>
    <p:sldId id="256" r:id="rId3"/>
    <p:sldId id="372" r:id="rId4"/>
    <p:sldId id="373" r:id="rId5"/>
    <p:sldId id="375" r:id="rId6"/>
    <p:sldId id="390" r:id="rId7"/>
    <p:sldId id="391" r:id="rId8"/>
    <p:sldId id="392" r:id="rId9"/>
    <p:sldId id="393" r:id="rId10"/>
    <p:sldId id="394" r:id="rId11"/>
    <p:sldId id="395" r:id="rId12"/>
    <p:sldId id="396" r:id="rId13"/>
    <p:sldId id="397" r:id="rId14"/>
    <p:sldId id="398" r:id="rId15"/>
    <p:sldId id="399" r:id="rId16"/>
    <p:sldId id="400" r:id="rId17"/>
    <p:sldId id="401" r:id="rId18"/>
    <p:sldId id="402" r:id="rId19"/>
    <p:sldId id="403" r:id="rId20"/>
    <p:sldId id="404" r:id="rId21"/>
    <p:sldId id="405" r:id="rId22"/>
    <p:sldId id="406" r:id="rId23"/>
    <p:sldId id="407" r:id="rId24"/>
    <p:sldId id="408" r:id="rId25"/>
    <p:sldId id="409" r:id="rId26"/>
    <p:sldId id="410" r:id="rId27"/>
    <p:sldId id="368" r:id="rId28"/>
    <p:sldId id="369" r:id="rId29"/>
    <p:sldId id="389" r:id="rId30"/>
    <p:sldId id="364" r:id="rId31"/>
  </p:sldIdLst>
  <p:sldSz cx="9144000" cy="6858000" type="screen4x3"/>
  <p:notesSz cx="6781800" cy="90678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82" d="100"/>
          <a:sy n="82" d="100"/>
        </p:scale>
        <p:origin x="156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ck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Series 32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64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>
                <a:rot lat="0" lon="0" rev="1200000"/>
              </a:lightRig>
            </a:scene3d>
            <a:sp3d>
              <a:bevelT w="25400" h="12700"/>
            </a:sp3d>
          </c:spPr>
          <c:cat>
            <c:strRef>
              <c:f>Sheet1!$A$2:$A$11</c:f>
              <c:strCache>
                <c:ptCount val="10"/>
                <c:pt idx="0">
                  <c:v>میانگین جزئی JCR</c:v>
                </c:pt>
                <c:pt idx="1">
                  <c:v>میانگین جزئی Scopus</c:v>
                </c:pt>
                <c:pt idx="2">
                  <c:v>میانگین جزئی ISC  3</c:v>
                </c:pt>
                <c:pt idx="3">
                  <c:v>میانگین JCR</c:v>
                </c:pt>
                <c:pt idx="4">
                  <c:v>میانگین Scopus</c:v>
                </c:pt>
                <c:pt idx="5">
                  <c:v>میانگین ISC</c:v>
                </c:pt>
                <c:pt idx="6">
                  <c:v>نسبت مقالات به دانشجویان دکتری</c:v>
                </c:pt>
                <c:pt idx="7">
                  <c:v>تاثیر دانشجویان دکتری در مقالات</c:v>
                </c:pt>
                <c:pt idx="8">
                  <c:v>نسب کل مقالات به هیات علمی</c:v>
                </c:pt>
                <c:pt idx="9">
                  <c:v>نسبت مقالات به دانشجویان تحصیلات تکمیلی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0.25</c:v>
                </c:pt>
                <c:pt idx="4">
                  <c:v>2</c:v>
                </c:pt>
                <c:pt idx="5">
                  <c:v>3</c:v>
                </c:pt>
                <c:pt idx="6">
                  <c:v>7</c:v>
                </c:pt>
                <c:pt idx="7">
                  <c:v>7</c:v>
                </c:pt>
                <c:pt idx="8">
                  <c:v>11</c:v>
                </c:pt>
                <c:pt idx="9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4A-4392-BBA9-6350E73E0CA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64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>
                <a:rot lat="0" lon="0" rev="1200000"/>
              </a:lightRig>
            </a:scene3d>
            <a:sp3d>
              <a:bevelT w="25400" h="12700"/>
            </a:sp3d>
          </c:spPr>
          <c:cat>
            <c:strRef>
              <c:f>Sheet1!$A$2:$A$11</c:f>
              <c:strCache>
                <c:ptCount val="10"/>
                <c:pt idx="0">
                  <c:v>میانگین جزئی JCR</c:v>
                </c:pt>
                <c:pt idx="1">
                  <c:v>میانگین جزئی Scopus</c:v>
                </c:pt>
                <c:pt idx="2">
                  <c:v>میانگین جزئی ISC  3</c:v>
                </c:pt>
                <c:pt idx="3">
                  <c:v>میانگین JCR</c:v>
                </c:pt>
                <c:pt idx="4">
                  <c:v>میانگین Scopus</c:v>
                </c:pt>
                <c:pt idx="5">
                  <c:v>میانگین ISC</c:v>
                </c:pt>
                <c:pt idx="6">
                  <c:v>نسبت مقالات به دانشجویان دکتری</c:v>
                </c:pt>
                <c:pt idx="7">
                  <c:v>تاثیر دانشجویان دکتری در مقالات</c:v>
                </c:pt>
                <c:pt idx="8">
                  <c:v>نسب کل مقالات به هیات علمی</c:v>
                </c:pt>
                <c:pt idx="9">
                  <c:v>نسبت مقالات به دانشجویان تحصیلات تکمیلی</c:v>
                </c:pt>
              </c:strCache>
            </c:strRef>
          </c:cat>
          <c:val>
            <c:numRef>
              <c:f>Sheet1!$D$2:$D$11</c:f>
              <c:numCache>
                <c:formatCode>General</c:formatCode>
                <c:ptCount val="10"/>
                <c:pt idx="0">
                  <c:v>10</c:v>
                </c:pt>
                <c:pt idx="1">
                  <c:v>15</c:v>
                </c:pt>
                <c:pt idx="2">
                  <c:v>16</c:v>
                </c:pt>
                <c:pt idx="3">
                  <c:v>2</c:v>
                </c:pt>
                <c:pt idx="4">
                  <c:v>2</c:v>
                </c:pt>
                <c:pt idx="5">
                  <c:v>4</c:v>
                </c:pt>
                <c:pt idx="6">
                  <c:v>15</c:v>
                </c:pt>
                <c:pt idx="7">
                  <c:v>10</c:v>
                </c:pt>
                <c:pt idx="8">
                  <c:v>10</c:v>
                </c:pt>
                <c:pt idx="9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4A-4392-BBA9-6350E73E0CA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64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>
                <a:rot lat="0" lon="0" rev="1200000"/>
              </a:lightRig>
            </a:scene3d>
            <a:sp3d>
              <a:bevelT w="25400" h="12700"/>
            </a:sp3d>
          </c:spPr>
          <c:cat>
            <c:strRef>
              <c:f>Sheet1!$A$2:$A$11</c:f>
              <c:strCache>
                <c:ptCount val="10"/>
                <c:pt idx="0">
                  <c:v>میانگین جزئی JCR</c:v>
                </c:pt>
                <c:pt idx="1">
                  <c:v>میانگین جزئی Scopus</c:v>
                </c:pt>
                <c:pt idx="2">
                  <c:v>میانگین جزئی ISC  3</c:v>
                </c:pt>
                <c:pt idx="3">
                  <c:v>میانگین JCR</c:v>
                </c:pt>
                <c:pt idx="4">
                  <c:v>میانگین Scopus</c:v>
                </c:pt>
                <c:pt idx="5">
                  <c:v>میانگین ISC</c:v>
                </c:pt>
                <c:pt idx="6">
                  <c:v>نسبت مقالات به دانشجویان دکتری</c:v>
                </c:pt>
                <c:pt idx="7">
                  <c:v>تاثیر دانشجویان دکتری در مقالات</c:v>
                </c:pt>
                <c:pt idx="8">
                  <c:v>نسب کل مقالات به هیات علمی</c:v>
                </c:pt>
                <c:pt idx="9">
                  <c:v>نسبت مقالات به دانشجویان تحصیلات تکمیلی</c:v>
                </c:pt>
              </c:strCache>
            </c:strRef>
          </c:cat>
          <c:val>
            <c:numRef>
              <c:f>Sheet1!$E$2:$E$11</c:f>
              <c:numCache>
                <c:formatCode>General</c:formatCode>
                <c:ptCount val="10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15</c:v>
                </c:pt>
                <c:pt idx="4">
                  <c:v>15</c:v>
                </c:pt>
                <c:pt idx="5">
                  <c:v>20</c:v>
                </c:pt>
                <c:pt idx="6">
                  <c:v>35</c:v>
                </c:pt>
                <c:pt idx="7">
                  <c:v>35</c:v>
                </c:pt>
                <c:pt idx="8">
                  <c:v>30</c:v>
                </c:pt>
                <c:pt idx="9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74A-4392-BBA9-6350E73E0CA7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64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>
                <a:rot lat="0" lon="0" rev="1200000"/>
              </a:lightRig>
            </a:scene3d>
            <a:sp3d>
              <a:bevelT w="25400" h="12700"/>
            </a:sp3d>
          </c:spPr>
          <c:cat>
            <c:strRef>
              <c:f>Sheet1!$A$2:$A$11</c:f>
              <c:strCache>
                <c:ptCount val="10"/>
                <c:pt idx="0">
                  <c:v>میانگین جزئی JCR</c:v>
                </c:pt>
                <c:pt idx="1">
                  <c:v>میانگین جزئی Scopus</c:v>
                </c:pt>
                <c:pt idx="2">
                  <c:v>میانگین جزئی ISC  3</c:v>
                </c:pt>
                <c:pt idx="3">
                  <c:v>میانگین JCR</c:v>
                </c:pt>
                <c:pt idx="4">
                  <c:v>میانگین Scopus</c:v>
                </c:pt>
                <c:pt idx="5">
                  <c:v>میانگین ISC</c:v>
                </c:pt>
                <c:pt idx="6">
                  <c:v>نسبت مقالات به دانشجویان دکتری</c:v>
                </c:pt>
                <c:pt idx="7">
                  <c:v>تاثیر دانشجویان دکتری در مقالات</c:v>
                </c:pt>
                <c:pt idx="8">
                  <c:v>نسب کل مقالات به هیات علمی</c:v>
                </c:pt>
                <c:pt idx="9">
                  <c:v>نسبت مقالات به دانشجویان تحصیلات تکمیلی</c:v>
                </c:pt>
              </c:strCache>
            </c:strRef>
          </c:cat>
          <c:val>
            <c:numRef>
              <c:f>Sheet1!$F$2:$F$11</c:f>
              <c:numCache>
                <c:formatCode>General</c:formatCode>
                <c:ptCount val="10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74A-4392-BBA9-6350E73E0C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85259344"/>
        <c:axId val="785259888"/>
      </c:areaChar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bg1"/>
            </a:solidFill>
            <a:ln>
              <a:solidFill>
                <a:srgbClr val="BE3232"/>
              </a:solidFill>
            </a:ln>
            <a:effectLst>
              <a:outerShdw blurRad="38100" dist="25400" dir="5400000" rotWithShape="0">
                <a:srgbClr val="000000">
                  <a:alpha val="64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>
                <a:rot lat="0" lon="0" rev="1200000"/>
              </a:lightRig>
            </a:scene3d>
            <a:sp3d>
              <a:bevelT w="25400" h="12700"/>
            </a:sp3d>
          </c:spPr>
          <c:invertIfNegative val="0"/>
          <c:cat>
            <c:strRef>
              <c:f>Sheet1!$A$2:$A$11</c:f>
              <c:strCache>
                <c:ptCount val="10"/>
                <c:pt idx="0">
                  <c:v>میانگین جزئی JCR</c:v>
                </c:pt>
                <c:pt idx="1">
                  <c:v>میانگین جزئی Scopus</c:v>
                </c:pt>
                <c:pt idx="2">
                  <c:v>میانگین جزئی ISC  3</c:v>
                </c:pt>
                <c:pt idx="3">
                  <c:v>میانگین JCR</c:v>
                </c:pt>
                <c:pt idx="4">
                  <c:v>میانگین Scopus</c:v>
                </c:pt>
                <c:pt idx="5">
                  <c:v>میانگین ISC</c:v>
                </c:pt>
                <c:pt idx="6">
                  <c:v>نسبت مقالات به دانشجویان دکتری</c:v>
                </c:pt>
                <c:pt idx="7">
                  <c:v>تاثیر دانشجویان دکتری در مقالات</c:v>
                </c:pt>
                <c:pt idx="8">
                  <c:v>نسب کل مقالات به هیات علمی</c:v>
                </c:pt>
                <c:pt idx="9">
                  <c:v>نسبت مقالات به دانشجویان تحصیلات تکمیلی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28.88</c:v>
                </c:pt>
                <c:pt idx="1">
                  <c:v>36.89</c:v>
                </c:pt>
                <c:pt idx="2">
                  <c:v>38.409999999999997</c:v>
                </c:pt>
                <c:pt idx="3">
                  <c:v>10.9</c:v>
                </c:pt>
                <c:pt idx="4">
                  <c:v>12.87</c:v>
                </c:pt>
                <c:pt idx="5">
                  <c:v>15.54</c:v>
                </c:pt>
                <c:pt idx="6">
                  <c:v>48.46</c:v>
                </c:pt>
                <c:pt idx="7">
                  <c:v>37.28</c:v>
                </c:pt>
                <c:pt idx="8">
                  <c:v>36.35</c:v>
                </c:pt>
                <c:pt idx="9">
                  <c:v>7.65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74A-4392-BBA9-6350E73E0C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9"/>
        <c:axId val="785259344"/>
        <c:axId val="785259888"/>
      </c:barChart>
      <c:catAx>
        <c:axId val="785259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5259888"/>
        <c:crosses val="autoZero"/>
        <c:auto val="1"/>
        <c:lblAlgn val="ctr"/>
        <c:lblOffset val="100"/>
        <c:noMultiLvlLbl val="0"/>
      </c:catAx>
      <c:valAx>
        <c:axId val="785259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5259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ck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Series 32</c:v>
                </c:pt>
              </c:strCache>
            </c:strRef>
          </c:tx>
          <c:spPr>
            <a:solidFill>
              <a:schemeClr val="bg2">
                <a:lumMod val="25000"/>
              </a:schemeClr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64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>
                <a:rot lat="0" lon="0" rev="1200000"/>
              </a:lightRig>
            </a:scene3d>
            <a:sp3d>
              <a:bevelT w="25400" h="12700"/>
            </a:sp3d>
          </c:spPr>
          <c:cat>
            <c:strRef>
              <c:f>Sheet1!$A$2:$A$10</c:f>
              <c:strCache>
                <c:ptCount val="9"/>
                <c:pt idx="0">
                  <c:v> تاثیر اعضا هیات علمی داخلی در مقالات</c:v>
                </c:pt>
                <c:pt idx="1">
                  <c:v>نسبت   Qjcr   به تعداد دانشجویان دکترا</c:v>
                </c:pt>
                <c:pt idx="2">
                  <c:v>نسبت   Qscop  به تعداد دانشجویان دکترا</c:v>
                </c:pt>
                <c:pt idx="3">
                  <c:v> نسبت  Qjcr   به تعداد دانشجویان ارشد</c:v>
                </c:pt>
                <c:pt idx="4">
                  <c:v>نسبت      Qscop   به تعداد دانشجویان ارشد</c:v>
                </c:pt>
                <c:pt idx="5">
                  <c:v> نسبت     Qisc    به تعداد دانشجویان ارشد</c:v>
                </c:pt>
                <c:pt idx="6">
                  <c:v>نسبت    Qjcr     به تعداد دانشجویان تحصیلات تکمیلی</c:v>
                </c:pt>
                <c:pt idx="7">
                  <c:v>نسبت      Qscop  به تعداد دانشجویان تحصیلات تکمیلی</c:v>
                </c:pt>
                <c:pt idx="8">
                  <c:v>نسبت    Qisc    به تعداد دانشجویان تحصیلات تکمیلی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2</c:v>
                </c:pt>
                <c:pt idx="1">
                  <c:v>4</c:v>
                </c:pt>
                <c:pt idx="2">
                  <c:v>6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7B-4213-8908-0AC12DB2A5C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64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>
                <a:rot lat="0" lon="0" rev="1200000"/>
              </a:lightRig>
            </a:scene3d>
            <a:sp3d>
              <a:bevelT w="25400" h="12700"/>
            </a:sp3d>
          </c:spPr>
          <c:cat>
            <c:strRef>
              <c:f>Sheet1!$A$2:$A$10</c:f>
              <c:strCache>
                <c:ptCount val="9"/>
                <c:pt idx="0">
                  <c:v> تاثیر اعضا هیات علمی داخلی در مقالات</c:v>
                </c:pt>
                <c:pt idx="1">
                  <c:v>نسبت   Qjcr   به تعداد دانشجویان دکترا</c:v>
                </c:pt>
                <c:pt idx="2">
                  <c:v>نسبت   Qscop  به تعداد دانشجویان دکترا</c:v>
                </c:pt>
                <c:pt idx="3">
                  <c:v> نسبت  Qjcr   به تعداد دانشجویان ارشد</c:v>
                </c:pt>
                <c:pt idx="4">
                  <c:v>نسبت      Qscop   به تعداد دانشجویان ارشد</c:v>
                </c:pt>
                <c:pt idx="5">
                  <c:v> نسبت     Qisc    به تعداد دانشجویان ارشد</c:v>
                </c:pt>
                <c:pt idx="6">
                  <c:v>نسبت    Qjcr     به تعداد دانشجویان تحصیلات تکمیلی</c:v>
                </c:pt>
                <c:pt idx="7">
                  <c:v>نسبت      Qscop  به تعداد دانشجویان تحصیلات تکمیلی</c:v>
                </c:pt>
                <c:pt idx="8">
                  <c:v>نسبت    Qisc    به تعداد دانشجویان تحصیلات تکمیلی</c:v>
                </c:pt>
              </c:strCache>
            </c:strRef>
          </c:cat>
          <c:val>
            <c:numRef>
              <c:f>Sheet1!$D$2:$D$10</c:f>
              <c:numCache>
                <c:formatCode>General</c:formatCode>
                <c:ptCount val="9"/>
                <c:pt idx="0">
                  <c:v>3</c:v>
                </c:pt>
                <c:pt idx="1">
                  <c:v>5</c:v>
                </c:pt>
                <c:pt idx="2">
                  <c:v>7</c:v>
                </c:pt>
                <c:pt idx="3">
                  <c:v>1</c:v>
                </c:pt>
                <c:pt idx="4">
                  <c:v>2</c:v>
                </c:pt>
                <c:pt idx="5">
                  <c:v>1</c:v>
                </c:pt>
                <c:pt idx="6">
                  <c:v>0.75</c:v>
                </c:pt>
                <c:pt idx="7">
                  <c:v>1</c:v>
                </c:pt>
                <c:pt idx="8">
                  <c:v>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77B-4213-8908-0AC12DB2A5C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A4B774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64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>
                <a:rot lat="0" lon="0" rev="1200000"/>
              </a:lightRig>
            </a:scene3d>
            <a:sp3d>
              <a:bevelT w="25400" h="12700"/>
            </a:sp3d>
          </c:spPr>
          <c:cat>
            <c:strRef>
              <c:f>Sheet1!$A$2:$A$10</c:f>
              <c:strCache>
                <c:ptCount val="9"/>
                <c:pt idx="0">
                  <c:v> تاثیر اعضا هیات علمی داخلی در مقالات</c:v>
                </c:pt>
                <c:pt idx="1">
                  <c:v>نسبت   Qjcr   به تعداد دانشجویان دکترا</c:v>
                </c:pt>
                <c:pt idx="2">
                  <c:v>نسبت   Qscop  به تعداد دانشجویان دکترا</c:v>
                </c:pt>
                <c:pt idx="3">
                  <c:v> نسبت  Qjcr   به تعداد دانشجویان ارشد</c:v>
                </c:pt>
                <c:pt idx="4">
                  <c:v>نسبت      Qscop   به تعداد دانشجویان ارشد</c:v>
                </c:pt>
                <c:pt idx="5">
                  <c:v> نسبت     Qisc    به تعداد دانشجویان ارشد</c:v>
                </c:pt>
                <c:pt idx="6">
                  <c:v>نسبت    Qjcr     به تعداد دانشجویان تحصیلات تکمیلی</c:v>
                </c:pt>
                <c:pt idx="7">
                  <c:v>نسبت      Qscop  به تعداد دانشجویان تحصیلات تکمیلی</c:v>
                </c:pt>
                <c:pt idx="8">
                  <c:v>نسبت    Qisc    به تعداد دانشجویان تحصیلات تکمیلی</c:v>
                </c:pt>
              </c:strCache>
            </c:strRef>
          </c:cat>
          <c:val>
            <c:numRef>
              <c:f>Sheet1!$E$2:$E$10</c:f>
              <c:numCache>
                <c:formatCode>General</c:formatCode>
                <c:ptCount val="9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7</c:v>
                </c:pt>
                <c:pt idx="4">
                  <c:v>7</c:v>
                </c:pt>
                <c:pt idx="5">
                  <c:v>7</c:v>
                </c:pt>
                <c:pt idx="6">
                  <c:v>7</c:v>
                </c:pt>
                <c:pt idx="7">
                  <c:v>7</c:v>
                </c:pt>
                <c:pt idx="8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77B-4213-8908-0AC12DB2A5C8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64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>
                <a:rot lat="0" lon="0" rev="1200000"/>
              </a:lightRig>
            </a:scene3d>
            <a:sp3d>
              <a:bevelT w="25400" h="12700"/>
            </a:sp3d>
          </c:spPr>
          <c:cat>
            <c:strRef>
              <c:f>Sheet1!$A$2:$A$10</c:f>
              <c:strCache>
                <c:ptCount val="9"/>
                <c:pt idx="0">
                  <c:v> تاثیر اعضا هیات علمی داخلی در مقالات</c:v>
                </c:pt>
                <c:pt idx="1">
                  <c:v>نسبت   Qjcr   به تعداد دانشجویان دکترا</c:v>
                </c:pt>
                <c:pt idx="2">
                  <c:v>نسبت   Qscop  به تعداد دانشجویان دکترا</c:v>
                </c:pt>
                <c:pt idx="3">
                  <c:v> نسبت  Qjcr   به تعداد دانشجویان ارشد</c:v>
                </c:pt>
                <c:pt idx="4">
                  <c:v>نسبت      Qscop   به تعداد دانشجویان ارشد</c:v>
                </c:pt>
                <c:pt idx="5">
                  <c:v> نسبت     Qisc    به تعداد دانشجویان ارشد</c:v>
                </c:pt>
                <c:pt idx="6">
                  <c:v>نسبت    Qjcr     به تعداد دانشجویان تحصیلات تکمیلی</c:v>
                </c:pt>
                <c:pt idx="7">
                  <c:v>نسبت      Qscop  به تعداد دانشجویان تحصیلات تکمیلی</c:v>
                </c:pt>
                <c:pt idx="8">
                  <c:v>نسبت    Qisc    به تعداد دانشجویان تحصیلات تکمیلی</c:v>
                </c:pt>
              </c:strCache>
            </c:strRef>
          </c:cat>
          <c:val>
            <c:numRef>
              <c:f>Sheet1!$F$2:$F$10</c:f>
              <c:numCache>
                <c:formatCode>General</c:formatCode>
                <c:ptCount val="9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7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77B-4213-8908-0AC12DB2A5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85267504"/>
        <c:axId val="1081073584"/>
      </c:areaChar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64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>
                <a:rot lat="0" lon="0" rev="1200000"/>
              </a:lightRig>
            </a:scene3d>
            <a:sp3d>
              <a:bevelT w="25400" h="12700"/>
            </a:sp3d>
          </c:spPr>
          <c:invertIfNegative val="0"/>
          <c:cat>
            <c:strRef>
              <c:f>Sheet1!$A$2:$A$10</c:f>
              <c:strCache>
                <c:ptCount val="9"/>
                <c:pt idx="0">
                  <c:v> تاثیر اعضا هیات علمی داخلی در مقالات</c:v>
                </c:pt>
                <c:pt idx="1">
                  <c:v>نسبت   Qjcr   به تعداد دانشجویان دکترا</c:v>
                </c:pt>
                <c:pt idx="2">
                  <c:v>نسبت   Qscop  به تعداد دانشجویان دکترا</c:v>
                </c:pt>
                <c:pt idx="3">
                  <c:v> نسبت  Qjcr   به تعداد دانشجویان ارشد</c:v>
                </c:pt>
                <c:pt idx="4">
                  <c:v>نسبت      Qscop   به تعداد دانشجویان ارشد</c:v>
                </c:pt>
                <c:pt idx="5">
                  <c:v> نسبت     Qisc    به تعداد دانشجویان ارشد</c:v>
                </c:pt>
                <c:pt idx="6">
                  <c:v>نسبت    Qjcr     به تعداد دانشجویان تحصیلات تکمیلی</c:v>
                </c:pt>
                <c:pt idx="7">
                  <c:v>نسبت      Qscop  به تعداد دانشجویان تحصیلات تکمیلی</c:v>
                </c:pt>
                <c:pt idx="8">
                  <c:v>نسبت    Qisc    به تعداد دانشجویان تحصیلات تکمیلی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11.37</c:v>
                </c:pt>
                <c:pt idx="1">
                  <c:v>15.64</c:v>
                </c:pt>
                <c:pt idx="2">
                  <c:v>19.7</c:v>
                </c:pt>
                <c:pt idx="3">
                  <c:v>4.74</c:v>
                </c:pt>
                <c:pt idx="4">
                  <c:v>6.06</c:v>
                </c:pt>
                <c:pt idx="5">
                  <c:v>4.41</c:v>
                </c:pt>
                <c:pt idx="6">
                  <c:v>3.62</c:v>
                </c:pt>
                <c:pt idx="7">
                  <c:v>4.5</c:v>
                </c:pt>
                <c:pt idx="8">
                  <c:v>5.71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77B-4213-8908-0AC12DB2A5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9"/>
        <c:axId val="785267504"/>
        <c:axId val="1081073584"/>
      </c:barChart>
      <c:catAx>
        <c:axId val="785267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81073584"/>
        <c:crosses val="autoZero"/>
        <c:auto val="1"/>
        <c:lblAlgn val="ctr"/>
        <c:lblOffset val="100"/>
        <c:noMultiLvlLbl val="0"/>
      </c:catAx>
      <c:valAx>
        <c:axId val="1081073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5267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8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gradFill>
        <a:gsLst>
          <a:gs pos="100000">
            <a:schemeClr val="dk1">
              <a:lumMod val="95000"/>
              <a:lumOff val="5000"/>
            </a:schemeClr>
          </a:gs>
          <a:gs pos="0">
            <a:schemeClr val="dk1">
              <a:lumMod val="75000"/>
              <a:lumOff val="25000"/>
            </a:schemeClr>
          </a:gs>
        </a:gsLst>
        <a:path path="circle">
          <a:fillToRect l="50000" t="50000" r="50000" b="50000"/>
        </a:path>
      </a:gradFill>
      <a:ln w="9525">
        <a:solidFill>
          <a:schemeClr val="dk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gradFill>
        <a:gsLst>
          <a:gs pos="100000">
            <a:schemeClr val="lt1">
              <a:lumMod val="85000"/>
            </a:schemeClr>
          </a:gs>
          <a:gs pos="0">
            <a:schemeClr val="lt1"/>
          </a:gs>
        </a:gsLst>
        <a:path path="circle">
          <a:fillToRect l="50000" t="50000" r="50000" b="50000"/>
        </a:path>
      </a:gradFill>
      <a:ln w="9525" cap="flat" cmpd="sng" algn="ctr">
        <a:solidFill>
          <a:schemeClr val="lt1"/>
        </a:solidFill>
        <a:round/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28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gradFill>
        <a:gsLst>
          <a:gs pos="100000">
            <a:schemeClr val="dk1">
              <a:lumMod val="95000"/>
              <a:lumOff val="5000"/>
            </a:schemeClr>
          </a:gs>
          <a:gs pos="0">
            <a:schemeClr val="dk1">
              <a:lumMod val="75000"/>
              <a:lumOff val="25000"/>
            </a:schemeClr>
          </a:gs>
        </a:gsLst>
        <a:path path="circle">
          <a:fillToRect l="50000" t="50000" r="50000" b="50000"/>
        </a:path>
      </a:gradFill>
      <a:ln w="9525">
        <a:solidFill>
          <a:schemeClr val="dk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gradFill>
        <a:gsLst>
          <a:gs pos="100000">
            <a:schemeClr val="lt1">
              <a:lumMod val="85000"/>
            </a:schemeClr>
          </a:gs>
          <a:gs pos="0">
            <a:schemeClr val="lt1"/>
          </a:gs>
        </a:gsLst>
        <a:path path="circle">
          <a:fillToRect l="50000" t="50000" r="50000" b="50000"/>
        </a:path>
      </a:gradFill>
      <a:ln w="9525" cap="flat" cmpd="sng" algn="ctr">
        <a:solidFill>
          <a:schemeClr val="lt1"/>
        </a:solidFill>
        <a:round/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43020" y="0"/>
            <a:ext cx="2938780" cy="453390"/>
          </a:xfrm>
          <a:prstGeom prst="rect">
            <a:avLst/>
          </a:prstGeom>
        </p:spPr>
        <p:txBody>
          <a:bodyPr vert="horz" lIns="90562" tIns="45281" rIns="90562" bIns="45281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70" y="0"/>
            <a:ext cx="2938780" cy="453390"/>
          </a:xfrm>
          <a:prstGeom prst="rect">
            <a:avLst/>
          </a:prstGeom>
        </p:spPr>
        <p:txBody>
          <a:bodyPr vert="horz" lIns="90562" tIns="45281" rIns="90562" bIns="45281" rtlCol="1"/>
          <a:lstStyle>
            <a:lvl1pPr algn="l">
              <a:defRPr sz="1200"/>
            </a:lvl1pPr>
          </a:lstStyle>
          <a:p>
            <a:fld id="{2E7051E1-406A-4F0D-86E4-F8FC169E84F6}" type="datetimeFigureOut">
              <a:rPr lang="fa-IR" smtClean="0"/>
              <a:t>12/05/1441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23950" y="679450"/>
            <a:ext cx="4533900" cy="34004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562" tIns="45281" rIns="90562" bIns="45281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8180" y="4307205"/>
            <a:ext cx="5425440" cy="4080510"/>
          </a:xfrm>
          <a:prstGeom prst="rect">
            <a:avLst/>
          </a:prstGeom>
        </p:spPr>
        <p:txBody>
          <a:bodyPr vert="horz" lIns="90562" tIns="45281" rIns="90562" bIns="45281" rtl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43020" y="8612836"/>
            <a:ext cx="2938780" cy="453390"/>
          </a:xfrm>
          <a:prstGeom prst="rect">
            <a:avLst/>
          </a:prstGeom>
        </p:spPr>
        <p:txBody>
          <a:bodyPr vert="horz" lIns="90562" tIns="45281" rIns="90562" bIns="45281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70" y="8612836"/>
            <a:ext cx="2938780" cy="453390"/>
          </a:xfrm>
          <a:prstGeom prst="rect">
            <a:avLst/>
          </a:prstGeom>
        </p:spPr>
        <p:txBody>
          <a:bodyPr vert="horz" lIns="90562" tIns="45281" rIns="90562" bIns="45281" rtlCol="1" anchor="b"/>
          <a:lstStyle>
            <a:lvl1pPr algn="l">
              <a:defRPr sz="1200"/>
            </a:lvl1pPr>
          </a:lstStyle>
          <a:p>
            <a:fld id="{2267F634-A414-4C4C-A0A9-B2260F9A8F9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40195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602806-E4A2-4242-AB4D-6B98CEDF54CD}" type="slidenum">
              <a:rPr lang="ar-SA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732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5400F-1027-4AB8-A84B-FB1793F9A80D}" type="datetimeFigureOut">
              <a:rPr lang="fa-IR" smtClean="0"/>
              <a:t>12/05/1441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C06B0-0D39-49A6-AAEC-EF9527AC173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25261563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5400F-1027-4AB8-A84B-FB1793F9A80D}" type="datetimeFigureOut">
              <a:rPr lang="fa-IR" smtClean="0"/>
              <a:t>12/05/1441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C06B0-0D39-49A6-AAEC-EF9527AC173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37351900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5400F-1027-4AB8-A84B-FB1793F9A80D}" type="datetimeFigureOut">
              <a:rPr lang="fa-IR" smtClean="0"/>
              <a:t>12/05/1441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C06B0-0D39-49A6-AAEC-EF9527AC173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35477539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14350" y="533400"/>
            <a:ext cx="8114109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843867"/>
            <a:ext cx="6228158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20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rtl="1" fontAlgn="base">
              <a:spcBef>
                <a:spcPct val="0"/>
              </a:spcBef>
              <a:spcAft>
                <a:spcPct val="0"/>
              </a:spcAft>
              <a:defRPr/>
            </a:pPr>
            <a:fld id="{C82C9746-5D20-4ED6-9A6E-1E2D43771068}" type="datetime1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  <a:latin typeface="Arial" pitchFamily="34" charset="0"/>
                <a:cs typeface="Arial" pitchFamily="34" charset="0"/>
              </a:rPr>
              <a:pPr defTabSz="685800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t>1/7/2020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>
                  <a:tint val="75000"/>
                  <a:alpha val="6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rtl="1" fontAlgn="base">
              <a:spcBef>
                <a:spcPct val="0"/>
              </a:spcBef>
              <a:spcAft>
                <a:spcPct val="0"/>
              </a:spcAft>
              <a:defRPr/>
            </a:pPr>
            <a:fld id="{D0BCDAE8-DD40-407C-9262-1AEC4EBD39B7}" type="slidenum">
              <a:rPr lang="ar-SA" smtClean="0">
                <a:solidFill>
                  <a:prstClr val="white">
                    <a:tint val="75000"/>
                  </a:prstClr>
                </a:solidFill>
                <a:latin typeface="Arial" pitchFamily="34" charset="0"/>
              </a:rPr>
              <a:pPr defTabSz="685800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686051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5400F-1027-4AB8-A84B-FB1793F9A80D}" type="datetimeFigureOut">
              <a:rPr lang="fa-IR" smtClean="0"/>
              <a:t>12/05/1441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C06B0-0D39-49A6-AAEC-EF9527AC173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30938265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5400F-1027-4AB8-A84B-FB1793F9A80D}" type="datetimeFigureOut">
              <a:rPr lang="fa-IR" smtClean="0"/>
              <a:t>12/05/1441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C06B0-0D39-49A6-AAEC-EF9527AC173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56739987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5400F-1027-4AB8-A84B-FB1793F9A80D}" type="datetimeFigureOut">
              <a:rPr lang="fa-IR" smtClean="0"/>
              <a:t>12/05/1441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C06B0-0D39-49A6-AAEC-EF9527AC173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65988197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5400F-1027-4AB8-A84B-FB1793F9A80D}" type="datetimeFigureOut">
              <a:rPr lang="fa-IR" smtClean="0"/>
              <a:t>12/05/1441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C06B0-0D39-49A6-AAEC-EF9527AC173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7436571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5400F-1027-4AB8-A84B-FB1793F9A80D}" type="datetimeFigureOut">
              <a:rPr lang="fa-IR" smtClean="0"/>
              <a:t>12/05/1441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C06B0-0D39-49A6-AAEC-EF9527AC173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94808452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5400F-1027-4AB8-A84B-FB1793F9A80D}" type="datetimeFigureOut">
              <a:rPr lang="fa-IR" smtClean="0"/>
              <a:t>12/05/1441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C06B0-0D39-49A6-AAEC-EF9527AC173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73162377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5400F-1027-4AB8-A84B-FB1793F9A80D}" type="datetimeFigureOut">
              <a:rPr lang="fa-IR" smtClean="0"/>
              <a:t>12/05/1441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C06B0-0D39-49A6-AAEC-EF9527AC173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53534789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5400F-1027-4AB8-A84B-FB1793F9A80D}" type="datetimeFigureOut">
              <a:rPr lang="fa-IR" smtClean="0"/>
              <a:t>12/05/1441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C06B0-0D39-49A6-AAEC-EF9527AC173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39052275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5400F-1027-4AB8-A84B-FB1793F9A80D}" type="datetimeFigureOut">
              <a:rPr lang="fa-IR" smtClean="0"/>
              <a:t>12/05/1441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C06B0-0D39-49A6-AAEC-EF9527AC173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83080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</p:sldLayoutIdLst>
  <p:transition spd="slow">
    <p:push dir="u"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692696"/>
            <a:ext cx="8640960" cy="5616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719820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8036D4AE-EE7D-42E4-9DA7-C7A664117D25}"/>
              </a:ext>
            </a:extLst>
          </p:cNvPr>
          <p:cNvSpPr/>
          <p:nvPr/>
        </p:nvSpPr>
        <p:spPr>
          <a:xfrm>
            <a:off x="251520" y="764704"/>
            <a:ext cx="8280920" cy="5949280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257F3F0-DEB4-40C0-B6D3-3DF2664486AA}"/>
              </a:ext>
            </a:extLst>
          </p:cNvPr>
          <p:cNvSpPr/>
          <p:nvPr/>
        </p:nvSpPr>
        <p:spPr>
          <a:xfrm>
            <a:off x="107504" y="188640"/>
            <a:ext cx="8640960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>
                <a:solidFill>
                  <a:srgbClr val="C00000"/>
                </a:solidFill>
                <a:cs typeface="B Titr" panose="00000700000000000000" pitchFamily="2" charset="-78"/>
              </a:rPr>
              <a:t>زیرساخت های فیزیکی معاونت پژوهشی دانشگاه </a:t>
            </a:r>
            <a:r>
              <a:rPr lang="fa-IR" sz="2000" b="1" dirty="0" err="1">
                <a:solidFill>
                  <a:srgbClr val="C00000"/>
                </a:solidFill>
                <a:cs typeface="B Titr" panose="00000700000000000000" pitchFamily="2" charset="-78"/>
              </a:rPr>
              <a:t>خوارزمی</a:t>
            </a:r>
            <a:r>
              <a:rPr lang="fa-IR" sz="2000" b="1" dirty="0">
                <a:solidFill>
                  <a:srgbClr val="C00000"/>
                </a:solidFill>
                <a:cs typeface="B Titr" panose="00000700000000000000" pitchFamily="2" charset="-78"/>
              </a:rPr>
              <a:t> (2)</a:t>
            </a: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4ADDDAEB-A146-4808-A859-D6B6CE56AB5B}"/>
              </a:ext>
            </a:extLst>
          </p:cNvPr>
          <p:cNvSpPr/>
          <p:nvPr/>
        </p:nvSpPr>
        <p:spPr>
          <a:xfrm>
            <a:off x="3203848" y="764704"/>
            <a:ext cx="1800200" cy="14401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a-IR" sz="1200" dirty="0" err="1">
                <a:solidFill>
                  <a:schemeClr val="tx1"/>
                </a:solidFill>
              </a:rPr>
              <a:t>سرانۀ</a:t>
            </a:r>
            <a:r>
              <a:rPr lang="fa-IR" sz="1200" dirty="0">
                <a:solidFill>
                  <a:schemeClr val="tx1"/>
                </a:solidFill>
              </a:rPr>
              <a:t> تعداد رایانه / پهنای باند اینترنت دانشگاه به پژوهشگر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2D568C2-1459-4F15-96BE-A49D41E70EBB}"/>
              </a:ext>
            </a:extLst>
          </p:cNvPr>
          <p:cNvSpPr/>
          <p:nvPr/>
        </p:nvSpPr>
        <p:spPr>
          <a:xfrm>
            <a:off x="683568" y="2204864"/>
            <a:ext cx="6840760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>
                <a:solidFill>
                  <a:srgbClr val="C00000"/>
                </a:solidFill>
                <a:latin typeface=" b titr"/>
                <a:cs typeface="B Mitra" panose="00000400000000000000" pitchFamily="2" charset="-78"/>
              </a:rPr>
              <a:t>تامین زیرساخت های سخت افزاری دانشگاه</a:t>
            </a:r>
          </a:p>
        </p:txBody>
      </p:sp>
      <p:sp>
        <p:nvSpPr>
          <p:cNvPr id="35" name="Rectangle: Rounded Corners 13">
            <a:extLst>
              <a:ext uri="{FF2B5EF4-FFF2-40B4-BE49-F238E27FC236}">
                <a16:creationId xmlns:a16="http://schemas.microsoft.com/office/drawing/2014/main" id="{CDCB9291-7D71-4604-AC83-AE2FB56ED184}"/>
              </a:ext>
            </a:extLst>
          </p:cNvPr>
          <p:cNvSpPr/>
          <p:nvPr/>
        </p:nvSpPr>
        <p:spPr>
          <a:xfrm>
            <a:off x="6444208" y="3284984"/>
            <a:ext cx="792088" cy="3429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a-IR">
                <a:solidFill>
                  <a:srgbClr val="002060"/>
                </a:solidFill>
                <a:cs typeface="B Mitra" panose="00000400000000000000" pitchFamily="2" charset="-78"/>
              </a:rPr>
              <a:t>ارتقاء پهنای باند اینترنت براساس نیازسنجی</a:t>
            </a:r>
            <a:endParaRPr lang="fa-IR" dirty="0">
              <a:solidFill>
                <a:srgbClr val="002060"/>
              </a:solidFill>
              <a:cs typeface="B Mitra" panose="00000400000000000000" pitchFamily="2" charset="-78"/>
            </a:endParaRPr>
          </a:p>
        </p:txBody>
      </p:sp>
      <p:sp>
        <p:nvSpPr>
          <p:cNvPr id="36" name="Rectangle: Rounded Corners 13">
            <a:extLst>
              <a:ext uri="{FF2B5EF4-FFF2-40B4-BE49-F238E27FC236}">
                <a16:creationId xmlns:a16="http://schemas.microsoft.com/office/drawing/2014/main" id="{CDCB9291-7D71-4604-AC83-AE2FB56ED184}"/>
              </a:ext>
            </a:extLst>
          </p:cNvPr>
          <p:cNvSpPr/>
          <p:nvPr/>
        </p:nvSpPr>
        <p:spPr>
          <a:xfrm>
            <a:off x="7308304" y="3284984"/>
            <a:ext cx="792088" cy="33220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a-IR" sz="1400">
                <a:solidFill>
                  <a:srgbClr val="002060"/>
                </a:solidFill>
                <a:cs typeface="B Mitra" panose="00000400000000000000" pitchFamily="2" charset="-78"/>
              </a:rPr>
              <a:t>تهیه شناسنامه تجهیزات سخت افزاری بروز دانشگاه و ایجاد سیستم نظم بخشی در تخصیص منابع کامپیوتری به واحدها</a:t>
            </a:r>
            <a:endParaRPr lang="fa-IR" sz="1400" dirty="0">
              <a:solidFill>
                <a:srgbClr val="002060"/>
              </a:solidFill>
              <a:cs typeface="B Mitra" panose="00000400000000000000" pitchFamily="2" charset="-78"/>
            </a:endParaRPr>
          </a:p>
        </p:txBody>
      </p:sp>
      <p:sp>
        <p:nvSpPr>
          <p:cNvPr id="41" name="Rectangle: Rounded Corners 13">
            <a:extLst>
              <a:ext uri="{FF2B5EF4-FFF2-40B4-BE49-F238E27FC236}">
                <a16:creationId xmlns:a16="http://schemas.microsoft.com/office/drawing/2014/main" id="{CDCB9291-7D71-4604-AC83-AE2FB56ED184}"/>
              </a:ext>
            </a:extLst>
          </p:cNvPr>
          <p:cNvSpPr/>
          <p:nvPr/>
        </p:nvSpPr>
        <p:spPr>
          <a:xfrm>
            <a:off x="3347864" y="3284984"/>
            <a:ext cx="648072" cy="3429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a-IR">
                <a:solidFill>
                  <a:srgbClr val="002060"/>
                </a:solidFill>
                <a:cs typeface="B Mitra" panose="00000400000000000000" pitchFamily="2" charset="-78"/>
              </a:rPr>
              <a:t>گسترش اینترنت وایرلس در فضای بسته و باز دانشگاه</a:t>
            </a:r>
            <a:endParaRPr lang="fa-IR" dirty="0">
              <a:solidFill>
                <a:srgbClr val="002060"/>
              </a:solidFill>
              <a:cs typeface="B Mitra" panose="00000400000000000000" pitchFamily="2" charset="-78"/>
            </a:endParaRPr>
          </a:p>
        </p:txBody>
      </p:sp>
      <p:sp>
        <p:nvSpPr>
          <p:cNvPr id="42" name="Rectangle: Rounded Corners 13">
            <a:extLst>
              <a:ext uri="{FF2B5EF4-FFF2-40B4-BE49-F238E27FC236}">
                <a16:creationId xmlns:a16="http://schemas.microsoft.com/office/drawing/2014/main" id="{CDCB9291-7D71-4604-AC83-AE2FB56ED184}"/>
              </a:ext>
            </a:extLst>
          </p:cNvPr>
          <p:cNvSpPr/>
          <p:nvPr/>
        </p:nvSpPr>
        <p:spPr>
          <a:xfrm>
            <a:off x="2627784" y="3284984"/>
            <a:ext cx="559565" cy="3429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a-IR">
                <a:solidFill>
                  <a:srgbClr val="002060"/>
                </a:solidFill>
                <a:cs typeface="B Mitra" panose="00000400000000000000" pitchFamily="2" charset="-78"/>
              </a:rPr>
              <a:t>تجمیع و ساماندهی تمامی سرورهای واحدها و دانشکده ها در مرکز سرور دانشگاه</a:t>
            </a:r>
            <a:endParaRPr lang="fa-IR" dirty="0">
              <a:solidFill>
                <a:srgbClr val="002060"/>
              </a:solidFill>
              <a:cs typeface="B Mitra" panose="00000400000000000000" pitchFamily="2" charset="-78"/>
            </a:endParaRPr>
          </a:p>
        </p:txBody>
      </p:sp>
      <p:sp>
        <p:nvSpPr>
          <p:cNvPr id="43" name="Rectangle: Rounded Corners 13">
            <a:extLst>
              <a:ext uri="{FF2B5EF4-FFF2-40B4-BE49-F238E27FC236}">
                <a16:creationId xmlns:a16="http://schemas.microsoft.com/office/drawing/2014/main" id="{CDCB9291-7D71-4604-AC83-AE2FB56ED184}"/>
              </a:ext>
            </a:extLst>
          </p:cNvPr>
          <p:cNvSpPr/>
          <p:nvPr/>
        </p:nvSpPr>
        <p:spPr>
          <a:xfrm>
            <a:off x="1763688" y="3284984"/>
            <a:ext cx="775589" cy="3429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a-IR">
                <a:solidFill>
                  <a:srgbClr val="002060"/>
                </a:solidFill>
                <a:cs typeface="B Mitra" panose="00000400000000000000" pitchFamily="2" charset="-78"/>
              </a:rPr>
              <a:t>راه اندازی مرکز ابررایانش دانشگاه خوارزمی </a:t>
            </a:r>
            <a:endParaRPr lang="fa-IR" dirty="0">
              <a:solidFill>
                <a:srgbClr val="002060"/>
              </a:solidFill>
              <a:cs typeface="B Mitra" panose="00000400000000000000" pitchFamily="2" charset="-78"/>
            </a:endParaRPr>
          </a:p>
        </p:txBody>
      </p:sp>
      <p:sp>
        <p:nvSpPr>
          <p:cNvPr id="44" name="Rectangle: Rounded Corners 13">
            <a:extLst>
              <a:ext uri="{FF2B5EF4-FFF2-40B4-BE49-F238E27FC236}">
                <a16:creationId xmlns:a16="http://schemas.microsoft.com/office/drawing/2014/main" id="{CDCB9291-7D71-4604-AC83-AE2FB56ED184}"/>
              </a:ext>
            </a:extLst>
          </p:cNvPr>
          <p:cNvSpPr/>
          <p:nvPr/>
        </p:nvSpPr>
        <p:spPr>
          <a:xfrm>
            <a:off x="5580112" y="3284984"/>
            <a:ext cx="792088" cy="3429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a-IR">
                <a:solidFill>
                  <a:srgbClr val="002060"/>
                </a:solidFill>
                <a:cs typeface="B Mitra" panose="00000400000000000000" pitchFamily="2" charset="-78"/>
              </a:rPr>
              <a:t>تهیه نقشه جامع شبکه دانشگاه و مصورسازی آن</a:t>
            </a:r>
            <a:endParaRPr lang="fa-IR" dirty="0">
              <a:solidFill>
                <a:srgbClr val="002060"/>
              </a:solidFill>
              <a:cs typeface="B Mitra" panose="00000400000000000000" pitchFamily="2" charset="-78"/>
            </a:endParaRPr>
          </a:p>
        </p:txBody>
      </p:sp>
      <p:sp>
        <p:nvSpPr>
          <p:cNvPr id="45" name="Rectangle: Rounded Corners 13">
            <a:extLst>
              <a:ext uri="{FF2B5EF4-FFF2-40B4-BE49-F238E27FC236}">
                <a16:creationId xmlns:a16="http://schemas.microsoft.com/office/drawing/2014/main" id="{CDCB9291-7D71-4604-AC83-AE2FB56ED184}"/>
              </a:ext>
            </a:extLst>
          </p:cNvPr>
          <p:cNvSpPr/>
          <p:nvPr/>
        </p:nvSpPr>
        <p:spPr>
          <a:xfrm>
            <a:off x="4860032" y="3284984"/>
            <a:ext cx="631573" cy="3429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a-IR">
                <a:solidFill>
                  <a:srgbClr val="002060"/>
                </a:solidFill>
                <a:cs typeface="B Mitra" panose="00000400000000000000" pitchFamily="2" charset="-78"/>
              </a:rPr>
              <a:t>راه اندازی سیستم </a:t>
            </a:r>
            <a:endParaRPr lang="fa-IR" dirty="0">
              <a:solidFill>
                <a:srgbClr val="002060"/>
              </a:solidFill>
              <a:cs typeface="B Mitra" panose="00000400000000000000" pitchFamily="2" charset="-78"/>
            </a:endParaRPr>
          </a:p>
        </p:txBody>
      </p:sp>
      <p:sp>
        <p:nvSpPr>
          <p:cNvPr id="46" name="Rectangle: Rounded Corners 13">
            <a:extLst>
              <a:ext uri="{FF2B5EF4-FFF2-40B4-BE49-F238E27FC236}">
                <a16:creationId xmlns:a16="http://schemas.microsoft.com/office/drawing/2014/main" id="{CDCB9291-7D71-4604-AC83-AE2FB56ED184}"/>
              </a:ext>
            </a:extLst>
          </p:cNvPr>
          <p:cNvSpPr/>
          <p:nvPr/>
        </p:nvSpPr>
        <p:spPr>
          <a:xfrm>
            <a:off x="4067944" y="3284984"/>
            <a:ext cx="720080" cy="3429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a-IR">
                <a:solidFill>
                  <a:srgbClr val="002060"/>
                </a:solidFill>
                <a:cs typeface="B Mitra" panose="00000400000000000000" pitchFamily="2" charset="-78"/>
              </a:rPr>
              <a:t>گسترش اینترنت وایرلس در فضای بسته و باز دانشگاه</a:t>
            </a:r>
            <a:endParaRPr lang="fa-IR" dirty="0">
              <a:solidFill>
                <a:srgbClr val="002060"/>
              </a:solidFill>
              <a:cs typeface="B Mitra" panose="00000400000000000000" pitchFamily="2" charset="-78"/>
            </a:endParaRPr>
          </a:p>
        </p:txBody>
      </p:sp>
      <p:sp>
        <p:nvSpPr>
          <p:cNvPr id="47" name="Rectangle: Rounded Corners 13">
            <a:extLst>
              <a:ext uri="{FF2B5EF4-FFF2-40B4-BE49-F238E27FC236}">
                <a16:creationId xmlns:a16="http://schemas.microsoft.com/office/drawing/2014/main" id="{CDCB9291-7D71-4604-AC83-AE2FB56ED184}"/>
              </a:ext>
            </a:extLst>
          </p:cNvPr>
          <p:cNvSpPr/>
          <p:nvPr/>
        </p:nvSpPr>
        <p:spPr>
          <a:xfrm>
            <a:off x="1043608" y="3284984"/>
            <a:ext cx="631573" cy="3429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a-IR">
                <a:solidFill>
                  <a:srgbClr val="002060"/>
                </a:solidFill>
                <a:cs typeface="B Mitra" panose="00000400000000000000" pitchFamily="2" charset="-78"/>
              </a:rPr>
              <a:t>تامین تجهیزات سرمایشی لازم اتاق سرورهای دانشگاه</a:t>
            </a:r>
            <a:endParaRPr lang="fa-IR" dirty="0">
              <a:solidFill>
                <a:srgbClr val="002060"/>
              </a:solidFill>
              <a:cs typeface="B Mitra" panose="00000400000000000000" pitchFamily="2" charset="-78"/>
            </a:endParaRPr>
          </a:p>
        </p:txBody>
      </p:sp>
      <p:sp>
        <p:nvSpPr>
          <p:cNvPr id="48" name="Rectangle: Rounded Corners 13">
            <a:extLst>
              <a:ext uri="{FF2B5EF4-FFF2-40B4-BE49-F238E27FC236}">
                <a16:creationId xmlns:a16="http://schemas.microsoft.com/office/drawing/2014/main" id="{CDCB9291-7D71-4604-AC83-AE2FB56ED184}"/>
              </a:ext>
            </a:extLst>
          </p:cNvPr>
          <p:cNvSpPr/>
          <p:nvPr/>
        </p:nvSpPr>
        <p:spPr>
          <a:xfrm>
            <a:off x="323528" y="3284984"/>
            <a:ext cx="631573" cy="3429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a-IR">
                <a:solidFill>
                  <a:srgbClr val="002060"/>
                </a:solidFill>
                <a:cs typeface="B Mitra" panose="00000400000000000000" pitchFamily="2" charset="-78"/>
              </a:rPr>
              <a:t>نیازسنجی و تامین تجهیزات سخت افزاری مورد نیاز دانشگاه در واحدهای مختلف</a:t>
            </a:r>
            <a:endParaRPr lang="fa-IR" dirty="0">
              <a:solidFill>
                <a:srgbClr val="002060"/>
              </a:solidFill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9484507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5E42D79C-D338-4E72-9005-D22CF5F5240D}"/>
              </a:ext>
            </a:extLst>
          </p:cNvPr>
          <p:cNvSpPr/>
          <p:nvPr/>
        </p:nvSpPr>
        <p:spPr>
          <a:xfrm>
            <a:off x="0" y="1052736"/>
            <a:ext cx="9108504" cy="5805264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257F3F0-DEB4-40C0-B6D3-3DF2664486AA}"/>
              </a:ext>
            </a:extLst>
          </p:cNvPr>
          <p:cNvSpPr/>
          <p:nvPr/>
        </p:nvSpPr>
        <p:spPr>
          <a:xfrm>
            <a:off x="179512" y="116632"/>
            <a:ext cx="8640960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>
                <a:solidFill>
                  <a:srgbClr val="C00000"/>
                </a:solidFill>
                <a:cs typeface="B Titr" panose="00000700000000000000" pitchFamily="2" charset="-78"/>
              </a:rPr>
              <a:t>مشاهده پذیری علمی</a:t>
            </a: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8AD13757-1C59-43DA-B5D5-A93EBA8DED5F}"/>
              </a:ext>
            </a:extLst>
          </p:cNvPr>
          <p:cNvSpPr/>
          <p:nvPr/>
        </p:nvSpPr>
        <p:spPr>
          <a:xfrm>
            <a:off x="7812360" y="620687"/>
            <a:ext cx="1224136" cy="15121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a-IR" sz="1100" b="1" dirty="0">
                <a:solidFill>
                  <a:schemeClr val="tx1"/>
                </a:solidFill>
                <a:cs typeface="B Mitra" panose="00000400000000000000" pitchFamily="2" charset="-78"/>
              </a:rPr>
              <a:t>نسبت طرحهای پژوهشی بین </a:t>
            </a:r>
            <a:r>
              <a:rPr lang="fa-IR" sz="1100" b="1" dirty="0" err="1">
                <a:solidFill>
                  <a:schemeClr val="tx1"/>
                </a:solidFill>
                <a:cs typeface="B Mitra" panose="00000400000000000000" pitchFamily="2" charset="-78"/>
              </a:rPr>
              <a:t>المللی</a:t>
            </a:r>
            <a:r>
              <a:rPr lang="fa-IR" sz="1100" b="1" dirty="0">
                <a:solidFill>
                  <a:schemeClr val="tx1"/>
                </a:solidFill>
                <a:cs typeface="B Mitra" panose="00000400000000000000" pitchFamily="2" charset="-78"/>
              </a:rPr>
              <a:t> به کل طرحهای پژوهشی معاونت پژوهشی</a:t>
            </a: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1FB3184A-22EE-430A-BF1F-50BEB39E786D}"/>
              </a:ext>
            </a:extLst>
          </p:cNvPr>
          <p:cNvSpPr/>
          <p:nvPr/>
        </p:nvSpPr>
        <p:spPr>
          <a:xfrm>
            <a:off x="6444208" y="620688"/>
            <a:ext cx="1368152" cy="15841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a-IR" sz="1000" b="1" dirty="0">
                <a:solidFill>
                  <a:schemeClr val="tx1"/>
                </a:solidFill>
                <a:cs typeface="B Mitra" panose="00000400000000000000" pitchFamily="2" charset="-78"/>
              </a:rPr>
              <a:t>تعداد رویدادهای علمی تخصصی (کنفرانس/کارگاه آموزشی) درسطح ملی یا بین </a:t>
            </a:r>
            <a:r>
              <a:rPr lang="fa-IR" sz="1000" b="1" dirty="0" err="1">
                <a:solidFill>
                  <a:schemeClr val="tx1"/>
                </a:solidFill>
                <a:cs typeface="B Mitra" panose="00000400000000000000" pitchFamily="2" charset="-78"/>
              </a:rPr>
              <a:t>المللی</a:t>
            </a:r>
            <a:r>
              <a:rPr lang="fa-IR" sz="1000" b="1" dirty="0">
                <a:solidFill>
                  <a:schemeClr val="tx1"/>
                </a:solidFill>
                <a:cs typeface="B Mitra" panose="00000400000000000000" pitchFamily="2" charset="-78"/>
              </a:rPr>
              <a:t> در معاونت پژوهشی</a:t>
            </a: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40ED6414-3431-49ED-A14A-7AF2207526FE}"/>
              </a:ext>
            </a:extLst>
          </p:cNvPr>
          <p:cNvSpPr/>
          <p:nvPr/>
        </p:nvSpPr>
        <p:spPr>
          <a:xfrm>
            <a:off x="4788024" y="620688"/>
            <a:ext cx="1656184" cy="15841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a-IR" sz="1100" b="1" dirty="0">
                <a:solidFill>
                  <a:schemeClr val="tx1"/>
                </a:solidFill>
                <a:cs typeface="B Mitra" panose="00000400000000000000" pitchFamily="2" charset="-78"/>
              </a:rPr>
              <a:t>تعداد رویدادهای علمی تخصصی (کنفرانس/کارگاه آموزشی) درسطح ملی یا بین </a:t>
            </a:r>
            <a:r>
              <a:rPr lang="fa-IR" sz="1100" b="1" dirty="0" err="1">
                <a:solidFill>
                  <a:schemeClr val="tx1"/>
                </a:solidFill>
                <a:cs typeface="B Mitra" panose="00000400000000000000" pitchFamily="2" charset="-78"/>
              </a:rPr>
              <a:t>المللی</a:t>
            </a:r>
            <a:r>
              <a:rPr lang="fa-IR" sz="1100" b="1" dirty="0">
                <a:solidFill>
                  <a:schemeClr val="tx1"/>
                </a:solidFill>
                <a:cs typeface="B Mitra" panose="00000400000000000000" pitchFamily="2" charset="-78"/>
              </a:rPr>
              <a:t> در معاونت پژوهشی</a:t>
            </a: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4ADDDAEB-A146-4808-A859-D6B6CE56AB5B}"/>
              </a:ext>
            </a:extLst>
          </p:cNvPr>
          <p:cNvSpPr/>
          <p:nvPr/>
        </p:nvSpPr>
        <p:spPr>
          <a:xfrm>
            <a:off x="3059832" y="620688"/>
            <a:ext cx="1728192" cy="15841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a-IR" sz="1200" dirty="0">
                <a:solidFill>
                  <a:schemeClr val="tx1"/>
                </a:solidFill>
              </a:rPr>
              <a:t>نسبت تعداد کتاب های مشترک منتشر </a:t>
            </a:r>
            <a:r>
              <a:rPr lang="fa-IR" sz="1200" dirty="0" err="1">
                <a:solidFill>
                  <a:schemeClr val="tx1"/>
                </a:solidFill>
              </a:rPr>
              <a:t>شدۀ</a:t>
            </a:r>
            <a:r>
              <a:rPr lang="fa-IR" sz="1200" dirty="0">
                <a:solidFill>
                  <a:schemeClr val="tx1"/>
                </a:solidFill>
              </a:rPr>
              <a:t> بین </a:t>
            </a:r>
            <a:r>
              <a:rPr lang="fa-IR" sz="1200" dirty="0" err="1">
                <a:solidFill>
                  <a:schemeClr val="tx1"/>
                </a:solidFill>
              </a:rPr>
              <a:t>المللی</a:t>
            </a:r>
            <a:r>
              <a:rPr lang="fa-IR" sz="1200" dirty="0">
                <a:solidFill>
                  <a:schemeClr val="tx1"/>
                </a:solidFill>
              </a:rPr>
              <a:t> به کلّ کتاب های منتشر </a:t>
            </a:r>
            <a:r>
              <a:rPr lang="fa-IR" sz="1200" dirty="0" err="1">
                <a:solidFill>
                  <a:schemeClr val="tx1"/>
                </a:solidFill>
              </a:rPr>
              <a:t>شدۀ</a:t>
            </a:r>
            <a:r>
              <a:rPr lang="fa-IR" sz="1200" dirty="0">
                <a:solidFill>
                  <a:schemeClr val="tx1"/>
                </a:solidFill>
              </a:rPr>
              <a:t> معاونت پژوهشی</a:t>
            </a: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E40E97DB-28E3-44E6-B203-4A85F77902EA}"/>
              </a:ext>
            </a:extLst>
          </p:cNvPr>
          <p:cNvSpPr/>
          <p:nvPr/>
        </p:nvSpPr>
        <p:spPr>
          <a:xfrm>
            <a:off x="1691680" y="692696"/>
            <a:ext cx="1368152" cy="15121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a-IR" sz="1100" b="1" dirty="0" err="1">
                <a:solidFill>
                  <a:schemeClr val="tx1"/>
                </a:solidFill>
                <a:cs typeface="B Mitra" panose="00000400000000000000" pitchFamily="2" charset="-78"/>
              </a:rPr>
              <a:t>سرانۀ</a:t>
            </a:r>
            <a:r>
              <a:rPr lang="fa-IR" sz="1100" b="1" dirty="0">
                <a:solidFill>
                  <a:schemeClr val="tx1"/>
                </a:solidFill>
                <a:cs typeface="B Mitra" panose="00000400000000000000" pitchFamily="2" charset="-78"/>
              </a:rPr>
              <a:t> تعداد اختراعات ثبت </a:t>
            </a:r>
            <a:r>
              <a:rPr lang="fa-IR" sz="1100" b="1" dirty="0" err="1">
                <a:solidFill>
                  <a:schemeClr val="tx1"/>
                </a:solidFill>
                <a:cs typeface="B Mitra" panose="00000400000000000000" pitchFamily="2" charset="-78"/>
              </a:rPr>
              <a:t>شدۀ</a:t>
            </a:r>
            <a:r>
              <a:rPr lang="fa-IR" sz="1100" b="1" dirty="0">
                <a:solidFill>
                  <a:schemeClr val="tx1"/>
                </a:solidFill>
                <a:cs typeface="B Mitra" panose="00000400000000000000" pitchFamily="2" charset="-78"/>
              </a:rPr>
              <a:t> ملّی /  بین </a:t>
            </a:r>
            <a:r>
              <a:rPr lang="fa-IR" sz="1100" b="1" dirty="0" err="1">
                <a:solidFill>
                  <a:schemeClr val="tx1"/>
                </a:solidFill>
                <a:cs typeface="B Mitra" panose="00000400000000000000" pitchFamily="2" charset="-78"/>
              </a:rPr>
              <a:t>المللی</a:t>
            </a:r>
            <a:r>
              <a:rPr lang="fa-IR" sz="1100" b="1" dirty="0">
                <a:solidFill>
                  <a:schemeClr val="tx1"/>
                </a:solidFill>
                <a:cs typeface="B Mitra" panose="00000400000000000000" pitchFamily="2" charset="-78"/>
              </a:rPr>
              <a:t> به پژوهشگر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BE6743A-D6B0-4EBF-AF02-2F825D034629}"/>
              </a:ext>
            </a:extLst>
          </p:cNvPr>
          <p:cNvSpPr/>
          <p:nvPr/>
        </p:nvSpPr>
        <p:spPr>
          <a:xfrm>
            <a:off x="251520" y="2204864"/>
            <a:ext cx="8856984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>
                <a:solidFill>
                  <a:srgbClr val="C00000"/>
                </a:solidFill>
                <a:latin typeface=" b titr"/>
                <a:cs typeface="B Mitra" panose="00000400000000000000" pitchFamily="2" charset="-78"/>
              </a:rPr>
              <a:t>ارتقا جایگاه منطقه ای و بین المللی پژوهش و فناوری دانشگاه</a:t>
            </a:r>
            <a:endParaRPr lang="fa-IR" sz="2000" b="1" dirty="0">
              <a:solidFill>
                <a:srgbClr val="C00000"/>
              </a:solidFill>
              <a:latin typeface=" b titr"/>
              <a:cs typeface="B Mitra" panose="00000400000000000000" pitchFamily="2" charset="-78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DCB9291-7D71-4604-AC83-AE2FB56ED184}"/>
              </a:ext>
            </a:extLst>
          </p:cNvPr>
          <p:cNvSpPr/>
          <p:nvPr/>
        </p:nvSpPr>
        <p:spPr>
          <a:xfrm>
            <a:off x="7884368" y="3573016"/>
            <a:ext cx="864096" cy="29523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a-IR" dirty="0">
                <a:solidFill>
                  <a:srgbClr val="002060"/>
                </a:solidFill>
                <a:cs typeface="B Mitra" panose="00000400000000000000" pitchFamily="2" charset="-78"/>
              </a:rPr>
              <a:t>برگزاری کارگاه </a:t>
            </a:r>
            <a:r>
              <a:rPr lang="fa-IR" dirty="0" err="1">
                <a:solidFill>
                  <a:srgbClr val="002060"/>
                </a:solidFill>
                <a:cs typeface="B Mitra" panose="00000400000000000000" pitchFamily="2" charset="-78"/>
              </a:rPr>
              <a:t>توانمندسازی</a:t>
            </a:r>
            <a:r>
              <a:rPr lang="fa-IR" dirty="0">
                <a:solidFill>
                  <a:srgbClr val="002060"/>
                </a:solidFill>
                <a:cs typeface="B Mitra" panose="00000400000000000000" pitchFamily="2" charset="-78"/>
              </a:rPr>
              <a:t> اعضای </a:t>
            </a:r>
            <a:r>
              <a:rPr lang="fa-IR" dirty="0" err="1">
                <a:solidFill>
                  <a:srgbClr val="002060"/>
                </a:solidFill>
                <a:cs typeface="B Mitra" panose="00000400000000000000" pitchFamily="2" charset="-78"/>
              </a:rPr>
              <a:t>هیآت</a:t>
            </a:r>
            <a:r>
              <a:rPr lang="fa-IR" dirty="0">
                <a:solidFill>
                  <a:srgbClr val="002060"/>
                </a:solidFill>
                <a:cs typeface="B Mitra" panose="00000400000000000000" pitchFamily="2" charset="-78"/>
              </a:rPr>
              <a:t> علمی در استفاده از فرصت های مطالعاتی</a:t>
            </a:r>
          </a:p>
        </p:txBody>
      </p:sp>
      <p:sp>
        <p:nvSpPr>
          <p:cNvPr id="30" name="Arrow: Down 7">
            <a:extLst>
              <a:ext uri="{FF2B5EF4-FFF2-40B4-BE49-F238E27FC236}">
                <a16:creationId xmlns:a16="http://schemas.microsoft.com/office/drawing/2014/main" id="{E40E97DB-28E3-44E6-B203-4A85F77902EA}"/>
              </a:ext>
            </a:extLst>
          </p:cNvPr>
          <p:cNvSpPr/>
          <p:nvPr/>
        </p:nvSpPr>
        <p:spPr>
          <a:xfrm>
            <a:off x="179512" y="692696"/>
            <a:ext cx="1368152" cy="15121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a-IR" sz="1100" b="1">
                <a:solidFill>
                  <a:schemeClr val="tx1"/>
                </a:solidFill>
                <a:cs typeface="B Mitra" panose="00000400000000000000" pitchFamily="2" charset="-78"/>
              </a:rPr>
              <a:t>سرانۀ تعداد مواد و فرایندهای جدید یا بهبود یافته به پژوهشگر</a:t>
            </a:r>
            <a:endParaRPr lang="fa-IR" sz="1100" b="1" dirty="0">
              <a:solidFill>
                <a:schemeClr val="tx1"/>
              </a:solidFill>
              <a:cs typeface="B Mitra" panose="00000400000000000000" pitchFamily="2" charset="-78"/>
            </a:endParaRPr>
          </a:p>
        </p:txBody>
      </p:sp>
      <p:sp>
        <p:nvSpPr>
          <p:cNvPr id="31" name="Rectangle: Rounded Corners 13">
            <a:extLst>
              <a:ext uri="{FF2B5EF4-FFF2-40B4-BE49-F238E27FC236}">
                <a16:creationId xmlns:a16="http://schemas.microsoft.com/office/drawing/2014/main" id="{CDCB9291-7D71-4604-AC83-AE2FB56ED184}"/>
              </a:ext>
            </a:extLst>
          </p:cNvPr>
          <p:cNvSpPr/>
          <p:nvPr/>
        </p:nvSpPr>
        <p:spPr>
          <a:xfrm>
            <a:off x="6516216" y="3573016"/>
            <a:ext cx="864096" cy="29523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a-IR" dirty="0">
                <a:solidFill>
                  <a:srgbClr val="002060"/>
                </a:solidFill>
                <a:cs typeface="B Mitra" panose="00000400000000000000" pitchFamily="2" charset="-78"/>
              </a:rPr>
              <a:t>تسهیل فرآیند حضور </a:t>
            </a:r>
            <a:r>
              <a:rPr lang="fa-IR" dirty="0" err="1">
                <a:solidFill>
                  <a:srgbClr val="002060"/>
                </a:solidFill>
                <a:cs typeface="B Mitra" panose="00000400000000000000" pitchFamily="2" charset="-78"/>
              </a:rPr>
              <a:t>هیآت</a:t>
            </a:r>
            <a:r>
              <a:rPr lang="fa-IR" dirty="0">
                <a:solidFill>
                  <a:srgbClr val="002060"/>
                </a:solidFill>
                <a:cs typeface="B Mitra" panose="00000400000000000000" pitchFamily="2" charset="-78"/>
              </a:rPr>
              <a:t> علمی در کنفرانس های بین </a:t>
            </a:r>
            <a:r>
              <a:rPr lang="fa-IR" dirty="0" err="1">
                <a:solidFill>
                  <a:srgbClr val="002060"/>
                </a:solidFill>
                <a:cs typeface="B Mitra" panose="00000400000000000000" pitchFamily="2" charset="-78"/>
              </a:rPr>
              <a:t>المللی</a:t>
            </a:r>
            <a:endParaRPr lang="fa-IR" dirty="0">
              <a:solidFill>
                <a:srgbClr val="002060"/>
              </a:solidFill>
              <a:cs typeface="B Mitra" panose="00000400000000000000" pitchFamily="2" charset="-78"/>
            </a:endParaRPr>
          </a:p>
        </p:txBody>
      </p:sp>
      <p:sp>
        <p:nvSpPr>
          <p:cNvPr id="32" name="Rectangle: Rounded Corners 13">
            <a:extLst>
              <a:ext uri="{FF2B5EF4-FFF2-40B4-BE49-F238E27FC236}">
                <a16:creationId xmlns:a16="http://schemas.microsoft.com/office/drawing/2014/main" id="{CDCB9291-7D71-4604-AC83-AE2FB56ED184}"/>
              </a:ext>
            </a:extLst>
          </p:cNvPr>
          <p:cNvSpPr/>
          <p:nvPr/>
        </p:nvSpPr>
        <p:spPr>
          <a:xfrm>
            <a:off x="4860032" y="3573016"/>
            <a:ext cx="1008112" cy="29523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a-IR">
                <a:solidFill>
                  <a:srgbClr val="002060"/>
                </a:solidFill>
                <a:cs typeface="B Mitra" panose="00000400000000000000" pitchFamily="2" charset="-78"/>
              </a:rPr>
              <a:t>معرفی و اطلاع رسانی همایش های معتبر بین المللی </a:t>
            </a:r>
            <a:endParaRPr lang="fa-IR" dirty="0">
              <a:solidFill>
                <a:srgbClr val="002060"/>
              </a:solidFill>
              <a:cs typeface="B Mitra" panose="00000400000000000000" pitchFamily="2" charset="-78"/>
            </a:endParaRPr>
          </a:p>
        </p:txBody>
      </p:sp>
      <p:sp>
        <p:nvSpPr>
          <p:cNvPr id="33" name="Rectangle: Rounded Corners 13">
            <a:extLst>
              <a:ext uri="{FF2B5EF4-FFF2-40B4-BE49-F238E27FC236}">
                <a16:creationId xmlns:a16="http://schemas.microsoft.com/office/drawing/2014/main" id="{CDCB9291-7D71-4604-AC83-AE2FB56ED184}"/>
              </a:ext>
            </a:extLst>
          </p:cNvPr>
          <p:cNvSpPr/>
          <p:nvPr/>
        </p:nvSpPr>
        <p:spPr>
          <a:xfrm>
            <a:off x="3347864" y="3573016"/>
            <a:ext cx="1008112" cy="29523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a-IR">
                <a:solidFill>
                  <a:srgbClr val="002060"/>
                </a:solidFill>
                <a:cs typeface="B Mitra" panose="00000400000000000000" pitchFamily="2" charset="-78"/>
              </a:rPr>
              <a:t>الزام به برگزاری نشست تجارب عضو هیأت علمی بازگشته از فرصت مطالعاتی</a:t>
            </a:r>
            <a:endParaRPr lang="fa-IR" dirty="0">
              <a:solidFill>
                <a:srgbClr val="002060"/>
              </a:solidFill>
              <a:cs typeface="B Mitra" panose="00000400000000000000" pitchFamily="2" charset="-78"/>
            </a:endParaRPr>
          </a:p>
        </p:txBody>
      </p:sp>
      <p:sp>
        <p:nvSpPr>
          <p:cNvPr id="34" name="Rectangle: Rounded Corners 13">
            <a:extLst>
              <a:ext uri="{FF2B5EF4-FFF2-40B4-BE49-F238E27FC236}">
                <a16:creationId xmlns:a16="http://schemas.microsoft.com/office/drawing/2014/main" id="{CDCB9291-7D71-4604-AC83-AE2FB56ED184}"/>
              </a:ext>
            </a:extLst>
          </p:cNvPr>
          <p:cNvSpPr/>
          <p:nvPr/>
        </p:nvSpPr>
        <p:spPr>
          <a:xfrm>
            <a:off x="2123728" y="3501008"/>
            <a:ext cx="792088" cy="3034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a-IR">
                <a:solidFill>
                  <a:srgbClr val="002060"/>
                </a:solidFill>
                <a:cs typeface="B Mitra" panose="00000400000000000000" pitchFamily="2" charset="-78"/>
              </a:rPr>
              <a:t>حمایت مالی از ثبت اختراع داخلی</a:t>
            </a:r>
            <a:endParaRPr lang="fa-IR" dirty="0">
              <a:solidFill>
                <a:srgbClr val="002060"/>
              </a:solidFill>
              <a:cs typeface="B Mitra" panose="00000400000000000000" pitchFamily="2" charset="-78"/>
            </a:endParaRPr>
          </a:p>
        </p:txBody>
      </p:sp>
      <p:sp>
        <p:nvSpPr>
          <p:cNvPr id="38" name="Rectangle: Rounded Corners 13">
            <a:extLst>
              <a:ext uri="{FF2B5EF4-FFF2-40B4-BE49-F238E27FC236}">
                <a16:creationId xmlns:a16="http://schemas.microsoft.com/office/drawing/2014/main" id="{CDCB9291-7D71-4604-AC83-AE2FB56ED184}"/>
              </a:ext>
            </a:extLst>
          </p:cNvPr>
          <p:cNvSpPr/>
          <p:nvPr/>
        </p:nvSpPr>
        <p:spPr>
          <a:xfrm>
            <a:off x="827584" y="3501008"/>
            <a:ext cx="936104" cy="3034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a-IR" sz="1600">
                <a:solidFill>
                  <a:srgbClr val="002060"/>
                </a:solidFill>
                <a:cs typeface="B Mitra" panose="00000400000000000000" pitchFamily="2" charset="-78"/>
              </a:rPr>
              <a:t>بررسی شاخص های هسته ها و دادن نظرات کارشناسی به آنها جهت بهبود واحد</a:t>
            </a:r>
            <a:endParaRPr lang="fa-IR" sz="1600" dirty="0">
              <a:solidFill>
                <a:srgbClr val="002060"/>
              </a:solidFill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47096075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5E42D79C-D338-4E72-9005-D22CF5F5240D}"/>
              </a:ext>
            </a:extLst>
          </p:cNvPr>
          <p:cNvSpPr/>
          <p:nvPr/>
        </p:nvSpPr>
        <p:spPr>
          <a:xfrm>
            <a:off x="591015" y="1052736"/>
            <a:ext cx="7869417" cy="5805264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257F3F0-DEB4-40C0-B6D3-3DF2664486AA}"/>
              </a:ext>
            </a:extLst>
          </p:cNvPr>
          <p:cNvSpPr/>
          <p:nvPr/>
        </p:nvSpPr>
        <p:spPr>
          <a:xfrm>
            <a:off x="107504" y="116632"/>
            <a:ext cx="8640960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>
                <a:solidFill>
                  <a:srgbClr val="C00000"/>
                </a:solidFill>
                <a:cs typeface="B Titr" panose="00000700000000000000" pitchFamily="2" charset="-78"/>
              </a:rPr>
              <a:t>جایزه های دریافتی</a:t>
            </a:r>
          </a:p>
          <a:p>
            <a:pPr algn="ctr"/>
            <a:endParaRPr lang="en-GB" dirty="0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1FB3184A-22EE-430A-BF1F-50BEB39E786D}"/>
              </a:ext>
            </a:extLst>
          </p:cNvPr>
          <p:cNvSpPr/>
          <p:nvPr/>
        </p:nvSpPr>
        <p:spPr>
          <a:xfrm>
            <a:off x="5364088" y="620688"/>
            <a:ext cx="2448272" cy="15841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a-IR" sz="1100" b="1">
                <a:solidFill>
                  <a:schemeClr val="tx1"/>
                </a:solidFill>
                <a:cs typeface="B Mitra" panose="00000400000000000000" pitchFamily="2" charset="-78"/>
              </a:rPr>
              <a:t>تعداد پژوهشگران برگزیدۀ دانشگاه در رویدادهای ملّی / بین المللی</a:t>
            </a:r>
            <a:endParaRPr lang="fa-IR" sz="1100" b="1" dirty="0">
              <a:solidFill>
                <a:schemeClr val="tx1"/>
              </a:solidFill>
              <a:cs typeface="B Mitra" panose="00000400000000000000" pitchFamily="2" charset="-78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BE6743A-D6B0-4EBF-AF02-2F825D034629}"/>
              </a:ext>
            </a:extLst>
          </p:cNvPr>
          <p:cNvSpPr/>
          <p:nvPr/>
        </p:nvSpPr>
        <p:spPr>
          <a:xfrm>
            <a:off x="1619672" y="2204864"/>
            <a:ext cx="6120680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fa-IR" sz="2000" b="1" dirty="0">
                <a:solidFill>
                  <a:srgbClr val="C00000"/>
                </a:solidFill>
                <a:latin typeface=" b titr"/>
                <a:cs typeface="B Mitra" panose="00000400000000000000" pitchFamily="2" charset="-78"/>
              </a:rPr>
              <a:t>ارتقاء فعالیت های پژوهشی دانشگاه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DCB9291-7D71-4604-AC83-AE2FB56ED184}"/>
              </a:ext>
            </a:extLst>
          </p:cNvPr>
          <p:cNvSpPr/>
          <p:nvPr/>
        </p:nvSpPr>
        <p:spPr>
          <a:xfrm>
            <a:off x="3779912" y="3501008"/>
            <a:ext cx="1440160" cy="30243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a-IR">
                <a:solidFill>
                  <a:srgbClr val="002060"/>
                </a:solidFill>
                <a:cs typeface="B Mitra" panose="00000400000000000000" pitchFamily="2" charset="-78"/>
              </a:rPr>
              <a:t>تشویق اعضای هیات به شرکت در جشنواره های معتبر</a:t>
            </a:r>
            <a:endParaRPr lang="fa-IR" dirty="0">
              <a:solidFill>
                <a:srgbClr val="002060"/>
              </a:solidFill>
              <a:cs typeface="B Mitra" panose="00000400000000000000" pitchFamily="2" charset="-78"/>
            </a:endParaRPr>
          </a:p>
        </p:txBody>
      </p:sp>
      <p:sp>
        <p:nvSpPr>
          <p:cNvPr id="30" name="Arrow: Down 7">
            <a:extLst>
              <a:ext uri="{FF2B5EF4-FFF2-40B4-BE49-F238E27FC236}">
                <a16:creationId xmlns:a16="http://schemas.microsoft.com/office/drawing/2014/main" id="{E40E97DB-28E3-44E6-B203-4A85F77902EA}"/>
              </a:ext>
            </a:extLst>
          </p:cNvPr>
          <p:cNvSpPr/>
          <p:nvPr/>
        </p:nvSpPr>
        <p:spPr>
          <a:xfrm>
            <a:off x="1619672" y="620688"/>
            <a:ext cx="2016224" cy="16561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a-IR" sz="1100" b="1">
                <a:solidFill>
                  <a:schemeClr val="tx1"/>
                </a:solidFill>
                <a:cs typeface="B Mitra" panose="00000400000000000000" pitchFamily="2" charset="-78"/>
              </a:rPr>
              <a:t>سرانۀ تعداد جایزه های پژوهشی دانشگاه به پژوهشگر</a:t>
            </a:r>
            <a:endParaRPr lang="fa-IR" sz="1100" b="1" dirty="0">
              <a:solidFill>
                <a:schemeClr val="tx1"/>
              </a:solidFill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23748100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5E42D79C-D338-4E72-9005-D22CF5F5240D}"/>
              </a:ext>
            </a:extLst>
          </p:cNvPr>
          <p:cNvSpPr/>
          <p:nvPr/>
        </p:nvSpPr>
        <p:spPr>
          <a:xfrm>
            <a:off x="611560" y="1052736"/>
            <a:ext cx="7848872" cy="5805264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257F3F0-DEB4-40C0-B6D3-3DF2664486AA}"/>
              </a:ext>
            </a:extLst>
          </p:cNvPr>
          <p:cNvSpPr/>
          <p:nvPr/>
        </p:nvSpPr>
        <p:spPr>
          <a:xfrm>
            <a:off x="323528" y="116632"/>
            <a:ext cx="8640960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>
                <a:solidFill>
                  <a:srgbClr val="C00000"/>
                </a:solidFill>
                <a:cs typeface="B Titr" panose="00000700000000000000" pitchFamily="2" charset="-78"/>
              </a:rPr>
              <a:t>نوع مقاله های منتشر شده</a:t>
            </a:r>
          </a:p>
          <a:p>
            <a:pPr algn="ctr"/>
            <a:endParaRPr lang="en-GB" sz="2000" b="1" dirty="0">
              <a:solidFill>
                <a:srgbClr val="C00000"/>
              </a:solidFill>
              <a:cs typeface="B Titr" panose="00000700000000000000" pitchFamily="2" charset="-78"/>
            </a:endParaRP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1FB3184A-22EE-430A-BF1F-50BEB39E786D}"/>
              </a:ext>
            </a:extLst>
          </p:cNvPr>
          <p:cNvSpPr/>
          <p:nvPr/>
        </p:nvSpPr>
        <p:spPr>
          <a:xfrm>
            <a:off x="6084168" y="620688"/>
            <a:ext cx="2016224" cy="15841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a-IR" sz="1100" b="1">
                <a:solidFill>
                  <a:schemeClr val="tx1"/>
                </a:solidFill>
                <a:cs typeface="B Mitra" panose="00000400000000000000" pitchFamily="2" charset="-78"/>
              </a:rPr>
              <a:t>سرانۀ مقالات نمایه شده در نمایه های ملّی / بین المللی به پژوهشگر</a:t>
            </a:r>
            <a:endParaRPr lang="fa-IR" sz="1100" b="1" dirty="0">
              <a:solidFill>
                <a:schemeClr val="tx1"/>
              </a:solidFill>
              <a:cs typeface="B Mitra" panose="00000400000000000000" pitchFamily="2" charset="-78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BE6743A-D6B0-4EBF-AF02-2F825D034629}"/>
              </a:ext>
            </a:extLst>
          </p:cNvPr>
          <p:cNvSpPr/>
          <p:nvPr/>
        </p:nvSpPr>
        <p:spPr>
          <a:xfrm>
            <a:off x="1619672" y="2204864"/>
            <a:ext cx="6120680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fa-IR" sz="2000" b="1">
                <a:solidFill>
                  <a:srgbClr val="C00000"/>
                </a:solidFill>
                <a:latin typeface=" b titr"/>
                <a:cs typeface="B Mitra" panose="00000400000000000000" pitchFamily="2" charset="-78"/>
              </a:rPr>
              <a:t> ارتقا کمیت و کیفیت تولیدات پژوهشی و  علمی</a:t>
            </a:r>
          </a:p>
          <a:p>
            <a:pPr algn="ctr" fontAlgn="ctr"/>
            <a:r>
              <a:rPr lang="fa-IR" sz="2000" b="1">
                <a:solidFill>
                  <a:srgbClr val="C00000"/>
                </a:solidFill>
                <a:latin typeface=" b titr"/>
                <a:cs typeface="B Mitra" panose="00000400000000000000" pitchFamily="2" charset="-78"/>
              </a:rPr>
              <a:t> </a:t>
            </a:r>
            <a:endParaRPr lang="fa-IR" sz="2000" b="1" dirty="0">
              <a:solidFill>
                <a:srgbClr val="C00000"/>
              </a:solidFill>
              <a:latin typeface=" b titr"/>
              <a:cs typeface="B Mitra" panose="00000400000000000000" pitchFamily="2" charset="-78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DCB9291-7D71-4604-AC83-AE2FB56ED184}"/>
              </a:ext>
            </a:extLst>
          </p:cNvPr>
          <p:cNvSpPr/>
          <p:nvPr/>
        </p:nvSpPr>
        <p:spPr>
          <a:xfrm>
            <a:off x="5868144" y="3501008"/>
            <a:ext cx="1440160" cy="30243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a-IR">
                <a:solidFill>
                  <a:srgbClr val="002060"/>
                </a:solidFill>
                <a:cs typeface="B Mitra" panose="00000400000000000000" pitchFamily="2" charset="-78"/>
              </a:rPr>
              <a:t>ایجاد و تقویت قطب های علمی موجود و کمک  به ادامه فعالیت آنها</a:t>
            </a:r>
            <a:endParaRPr lang="fa-IR" dirty="0">
              <a:solidFill>
                <a:srgbClr val="002060"/>
              </a:solidFill>
              <a:cs typeface="B Mitra" panose="00000400000000000000" pitchFamily="2" charset="-78"/>
            </a:endParaRPr>
          </a:p>
        </p:txBody>
      </p:sp>
      <p:sp>
        <p:nvSpPr>
          <p:cNvPr id="30" name="Arrow: Down 7">
            <a:extLst>
              <a:ext uri="{FF2B5EF4-FFF2-40B4-BE49-F238E27FC236}">
                <a16:creationId xmlns:a16="http://schemas.microsoft.com/office/drawing/2014/main" id="{E40E97DB-28E3-44E6-B203-4A85F77902EA}"/>
              </a:ext>
            </a:extLst>
          </p:cNvPr>
          <p:cNvSpPr/>
          <p:nvPr/>
        </p:nvSpPr>
        <p:spPr>
          <a:xfrm>
            <a:off x="1619672" y="620688"/>
            <a:ext cx="2016224" cy="16561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a-IR" sz="1100" b="1">
                <a:solidFill>
                  <a:schemeClr val="tx1"/>
                </a:solidFill>
                <a:cs typeface="B Mitra" panose="00000400000000000000" pitchFamily="2" charset="-78"/>
              </a:rPr>
              <a:t>سرانۀ مقالات منتشر شدۀ ترویجی و مروری به پژوهشگر</a:t>
            </a:r>
            <a:endParaRPr lang="fa-IR" sz="1100" b="1" dirty="0">
              <a:solidFill>
                <a:schemeClr val="tx1"/>
              </a:solidFill>
              <a:cs typeface="B Mitra" panose="00000400000000000000" pitchFamily="2" charset="-78"/>
            </a:endParaRPr>
          </a:p>
        </p:txBody>
      </p:sp>
      <p:sp>
        <p:nvSpPr>
          <p:cNvPr id="32" name="Rectangle: Rounded Corners 13">
            <a:extLst>
              <a:ext uri="{FF2B5EF4-FFF2-40B4-BE49-F238E27FC236}">
                <a16:creationId xmlns:a16="http://schemas.microsoft.com/office/drawing/2014/main" id="{CDCB9291-7D71-4604-AC83-AE2FB56ED184}"/>
              </a:ext>
            </a:extLst>
          </p:cNvPr>
          <p:cNvSpPr/>
          <p:nvPr/>
        </p:nvSpPr>
        <p:spPr>
          <a:xfrm>
            <a:off x="3851920" y="3573016"/>
            <a:ext cx="1656184" cy="30243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a-IR">
                <a:solidFill>
                  <a:srgbClr val="002060"/>
                </a:solidFill>
                <a:cs typeface="B Mitra" panose="00000400000000000000" pitchFamily="2" charset="-78"/>
              </a:rPr>
              <a:t>ماموریت گرا نمودن فعالیت های پژوهشی اعضاء هیات علمی</a:t>
            </a:r>
            <a:endParaRPr lang="fa-IR" dirty="0">
              <a:solidFill>
                <a:srgbClr val="002060"/>
              </a:solidFill>
              <a:cs typeface="B Mitra" panose="00000400000000000000" pitchFamily="2" charset="-78"/>
            </a:endParaRPr>
          </a:p>
        </p:txBody>
      </p:sp>
      <p:sp>
        <p:nvSpPr>
          <p:cNvPr id="9" name="Arrow: Down 4">
            <a:extLst>
              <a:ext uri="{FF2B5EF4-FFF2-40B4-BE49-F238E27FC236}">
                <a16:creationId xmlns:a16="http://schemas.microsoft.com/office/drawing/2014/main" id="{1FB3184A-22EE-430A-BF1F-50BEB39E786D}"/>
              </a:ext>
            </a:extLst>
          </p:cNvPr>
          <p:cNvSpPr/>
          <p:nvPr/>
        </p:nvSpPr>
        <p:spPr>
          <a:xfrm>
            <a:off x="3563888" y="620688"/>
            <a:ext cx="2160240" cy="16561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a-IR" sz="1100" b="1">
                <a:solidFill>
                  <a:schemeClr val="tx1"/>
                </a:solidFill>
                <a:cs typeface="B Mitra" panose="00000400000000000000" pitchFamily="2" charset="-78"/>
              </a:rPr>
              <a:t>سرانۀ مقالات منتشر شدۀ پژوهشی به پژوهشگر </a:t>
            </a:r>
            <a:endParaRPr lang="fa-IR" sz="1100" b="1" dirty="0">
              <a:solidFill>
                <a:schemeClr val="tx1"/>
              </a:solidFill>
              <a:cs typeface="B Mitra" panose="00000400000000000000" pitchFamily="2" charset="-78"/>
            </a:endParaRPr>
          </a:p>
        </p:txBody>
      </p:sp>
      <p:sp>
        <p:nvSpPr>
          <p:cNvPr id="12" name="Rectangle: Rounded Corners 13">
            <a:extLst>
              <a:ext uri="{FF2B5EF4-FFF2-40B4-BE49-F238E27FC236}">
                <a16:creationId xmlns:a16="http://schemas.microsoft.com/office/drawing/2014/main" id="{CDCB9291-7D71-4604-AC83-AE2FB56ED184}"/>
              </a:ext>
            </a:extLst>
          </p:cNvPr>
          <p:cNvSpPr/>
          <p:nvPr/>
        </p:nvSpPr>
        <p:spPr>
          <a:xfrm>
            <a:off x="1835696" y="3573016"/>
            <a:ext cx="1656184" cy="30243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a-IR">
                <a:solidFill>
                  <a:srgbClr val="002060"/>
                </a:solidFill>
                <a:cs typeface="B Mitra" panose="00000400000000000000" pitchFamily="2" charset="-78"/>
              </a:rPr>
              <a:t>حمایت از دانشجویان پسادکتری  داخل</a:t>
            </a:r>
            <a:endParaRPr lang="fa-IR" dirty="0">
              <a:solidFill>
                <a:srgbClr val="002060"/>
              </a:solidFill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49525087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5E42D79C-D338-4E72-9005-D22CF5F5240D}"/>
              </a:ext>
            </a:extLst>
          </p:cNvPr>
          <p:cNvSpPr/>
          <p:nvPr/>
        </p:nvSpPr>
        <p:spPr>
          <a:xfrm>
            <a:off x="611560" y="1052736"/>
            <a:ext cx="7848872" cy="5805264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257F3F0-DEB4-40C0-B6D3-3DF2664486AA}"/>
              </a:ext>
            </a:extLst>
          </p:cNvPr>
          <p:cNvSpPr/>
          <p:nvPr/>
        </p:nvSpPr>
        <p:spPr>
          <a:xfrm>
            <a:off x="107504" y="116632"/>
            <a:ext cx="8640960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>
                <a:solidFill>
                  <a:srgbClr val="C00000"/>
                </a:solidFill>
                <a:cs typeface="B Titr" panose="00000700000000000000" pitchFamily="2" charset="-78"/>
              </a:rPr>
              <a:t>کیفیت مقاله های منتشر شده</a:t>
            </a:r>
          </a:p>
          <a:p>
            <a:pPr algn="ctr"/>
            <a:endParaRPr lang="en-GB" dirty="0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1FB3184A-22EE-430A-BF1F-50BEB39E786D}"/>
              </a:ext>
            </a:extLst>
          </p:cNvPr>
          <p:cNvSpPr/>
          <p:nvPr/>
        </p:nvSpPr>
        <p:spPr>
          <a:xfrm>
            <a:off x="3563888" y="620688"/>
            <a:ext cx="2016224" cy="15841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a-IR" sz="1100" b="1" dirty="0">
                <a:solidFill>
                  <a:schemeClr val="tx1"/>
                </a:solidFill>
                <a:cs typeface="B Mitra" panose="00000400000000000000" pitchFamily="2" charset="-78"/>
              </a:rPr>
              <a:t>متوسط ارجاعات به مقالات معاونت پژوهشی دانشگاه </a:t>
            </a:r>
            <a:r>
              <a:rPr lang="fa-IR" sz="1100" b="1" dirty="0" err="1">
                <a:solidFill>
                  <a:schemeClr val="tx1"/>
                </a:solidFill>
                <a:cs typeface="B Mitra" panose="00000400000000000000" pitchFamily="2" charset="-78"/>
              </a:rPr>
              <a:t>خوارزمی</a:t>
            </a:r>
            <a:r>
              <a:rPr lang="fa-IR" sz="1100" b="1" dirty="0">
                <a:solidFill>
                  <a:schemeClr val="tx1"/>
                </a:solidFill>
                <a:cs typeface="B Mitra" panose="00000400000000000000" pitchFamily="2" charset="-78"/>
              </a:rPr>
              <a:t> در نمایه های داخلی /  خارجی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BE6743A-D6B0-4EBF-AF02-2F825D034629}"/>
              </a:ext>
            </a:extLst>
          </p:cNvPr>
          <p:cNvSpPr/>
          <p:nvPr/>
        </p:nvSpPr>
        <p:spPr>
          <a:xfrm>
            <a:off x="1619672" y="2204864"/>
            <a:ext cx="6120680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fa-IR" sz="2000" b="1">
                <a:solidFill>
                  <a:srgbClr val="C00000"/>
                </a:solidFill>
                <a:latin typeface=" b titr"/>
                <a:cs typeface="B Mitra" panose="00000400000000000000" pitchFamily="2" charset="-78"/>
              </a:rPr>
              <a:t>ارتقا کمیت و کیفیت مقالات چاپ شده دانشگاه(مطابق با شاخص های مربوطه در برنامه جامع پژوهشی در سال های 98 و 99)</a:t>
            </a:r>
            <a:endParaRPr lang="fa-IR" sz="2000" b="1" dirty="0">
              <a:solidFill>
                <a:srgbClr val="C00000"/>
              </a:solidFill>
              <a:latin typeface=" b titr"/>
              <a:cs typeface="B Mitra" panose="00000400000000000000" pitchFamily="2" charset="-78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DCB9291-7D71-4604-AC83-AE2FB56ED184}"/>
              </a:ext>
            </a:extLst>
          </p:cNvPr>
          <p:cNvSpPr/>
          <p:nvPr/>
        </p:nvSpPr>
        <p:spPr>
          <a:xfrm>
            <a:off x="6516216" y="3501008"/>
            <a:ext cx="1152128" cy="30243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a-IR">
                <a:solidFill>
                  <a:srgbClr val="002060"/>
                </a:solidFill>
                <a:cs typeface="B Mitra" panose="00000400000000000000" pitchFamily="2" charset="-78"/>
              </a:rPr>
              <a:t>افزایش میزان پاداش مقاله های منتشر  شده متناسب با کیفیت مجله</a:t>
            </a:r>
            <a:endParaRPr lang="fa-IR" dirty="0">
              <a:solidFill>
                <a:srgbClr val="002060"/>
              </a:solidFill>
              <a:cs typeface="B Mitra" panose="00000400000000000000" pitchFamily="2" charset="-78"/>
            </a:endParaRPr>
          </a:p>
        </p:txBody>
      </p:sp>
      <p:sp>
        <p:nvSpPr>
          <p:cNvPr id="32" name="Rectangle: Rounded Corners 13">
            <a:extLst>
              <a:ext uri="{FF2B5EF4-FFF2-40B4-BE49-F238E27FC236}">
                <a16:creationId xmlns:a16="http://schemas.microsoft.com/office/drawing/2014/main" id="{CDCB9291-7D71-4604-AC83-AE2FB56ED184}"/>
              </a:ext>
            </a:extLst>
          </p:cNvPr>
          <p:cNvSpPr/>
          <p:nvPr/>
        </p:nvSpPr>
        <p:spPr>
          <a:xfrm>
            <a:off x="5292080" y="3573016"/>
            <a:ext cx="1008112" cy="30243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a-IR">
                <a:solidFill>
                  <a:srgbClr val="002060"/>
                </a:solidFill>
                <a:cs typeface="B Mitra" panose="00000400000000000000" pitchFamily="2" charset="-78"/>
              </a:rPr>
              <a:t>برگزاری کارگاه های توانمندسازی  دانشجویان تحصیلات تکمیلی در زمینه  مقاله نویسی و انتشار مقاله در مجلات  معتبر</a:t>
            </a:r>
            <a:endParaRPr lang="fa-IR" dirty="0">
              <a:solidFill>
                <a:srgbClr val="002060"/>
              </a:solidFill>
              <a:cs typeface="B Mitra" panose="00000400000000000000" pitchFamily="2" charset="-78"/>
            </a:endParaRPr>
          </a:p>
        </p:txBody>
      </p:sp>
      <p:sp>
        <p:nvSpPr>
          <p:cNvPr id="12" name="Rectangle: Rounded Corners 13">
            <a:extLst>
              <a:ext uri="{FF2B5EF4-FFF2-40B4-BE49-F238E27FC236}">
                <a16:creationId xmlns:a16="http://schemas.microsoft.com/office/drawing/2014/main" id="{CDCB9291-7D71-4604-AC83-AE2FB56ED184}"/>
              </a:ext>
            </a:extLst>
          </p:cNvPr>
          <p:cNvSpPr/>
          <p:nvPr/>
        </p:nvSpPr>
        <p:spPr>
          <a:xfrm>
            <a:off x="2843808" y="3573016"/>
            <a:ext cx="1080120" cy="30243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a-IR">
                <a:solidFill>
                  <a:srgbClr val="002060"/>
                </a:solidFill>
                <a:cs typeface="B Mitra" panose="00000400000000000000" pitchFamily="2" charset="-78"/>
              </a:rPr>
              <a:t>در نظر گرفتن امتیاز استناد در گرنت  سالیانه</a:t>
            </a:r>
            <a:endParaRPr lang="fa-IR" dirty="0">
              <a:solidFill>
                <a:srgbClr val="002060"/>
              </a:solidFill>
              <a:cs typeface="B Mitra" panose="00000400000000000000" pitchFamily="2" charset="-78"/>
            </a:endParaRPr>
          </a:p>
        </p:txBody>
      </p:sp>
      <p:sp>
        <p:nvSpPr>
          <p:cNvPr id="13" name="Rectangle: Rounded Corners 13">
            <a:extLst>
              <a:ext uri="{FF2B5EF4-FFF2-40B4-BE49-F238E27FC236}">
                <a16:creationId xmlns:a16="http://schemas.microsoft.com/office/drawing/2014/main" id="{CDCB9291-7D71-4604-AC83-AE2FB56ED184}"/>
              </a:ext>
            </a:extLst>
          </p:cNvPr>
          <p:cNvSpPr/>
          <p:nvPr/>
        </p:nvSpPr>
        <p:spPr>
          <a:xfrm>
            <a:off x="4067944" y="3573016"/>
            <a:ext cx="1008112" cy="30243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a-IR">
                <a:solidFill>
                  <a:srgbClr val="002060"/>
                </a:solidFill>
                <a:cs typeface="B Mitra" panose="00000400000000000000" pitchFamily="2" charset="-78"/>
              </a:rPr>
              <a:t>برگزاری کارگاه های توانمندسازی  اعضای هیأت علمی در زمینه مقاله  نویسی و انتشار مقاله در مجلات معتبر</a:t>
            </a:r>
            <a:endParaRPr lang="fa-IR" dirty="0">
              <a:solidFill>
                <a:srgbClr val="002060"/>
              </a:solidFill>
              <a:cs typeface="B Mitra" panose="00000400000000000000" pitchFamily="2" charset="-78"/>
            </a:endParaRPr>
          </a:p>
        </p:txBody>
      </p:sp>
      <p:sp>
        <p:nvSpPr>
          <p:cNvPr id="15" name="Rectangle: Rounded Corners 13">
            <a:extLst>
              <a:ext uri="{FF2B5EF4-FFF2-40B4-BE49-F238E27FC236}">
                <a16:creationId xmlns:a16="http://schemas.microsoft.com/office/drawing/2014/main" id="{CDCB9291-7D71-4604-AC83-AE2FB56ED184}"/>
              </a:ext>
            </a:extLst>
          </p:cNvPr>
          <p:cNvSpPr/>
          <p:nvPr/>
        </p:nvSpPr>
        <p:spPr>
          <a:xfrm>
            <a:off x="1547664" y="3573016"/>
            <a:ext cx="1080120" cy="30243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a-IR">
                <a:solidFill>
                  <a:srgbClr val="002060"/>
                </a:solidFill>
                <a:cs typeface="B Mitra" panose="00000400000000000000" pitchFamily="2" charset="-78"/>
              </a:rPr>
              <a:t>اعطای امتیاز ویژه به مقالات دارای رتبه چارک اول در جی سی آر</a:t>
            </a:r>
            <a:endParaRPr lang="fa-IR" dirty="0">
              <a:solidFill>
                <a:srgbClr val="002060"/>
              </a:solidFill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60703081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5E42D79C-D338-4E72-9005-D22CF5F5240D}"/>
              </a:ext>
            </a:extLst>
          </p:cNvPr>
          <p:cNvSpPr/>
          <p:nvPr/>
        </p:nvSpPr>
        <p:spPr>
          <a:xfrm>
            <a:off x="591015" y="1052736"/>
            <a:ext cx="7869417" cy="5805264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257F3F0-DEB4-40C0-B6D3-3DF2664486AA}"/>
              </a:ext>
            </a:extLst>
          </p:cNvPr>
          <p:cNvSpPr/>
          <p:nvPr/>
        </p:nvSpPr>
        <p:spPr>
          <a:xfrm>
            <a:off x="107504" y="116632"/>
            <a:ext cx="8640960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>
                <a:solidFill>
                  <a:srgbClr val="C00000"/>
                </a:solidFill>
                <a:cs typeface="B Titr" panose="00000700000000000000" pitchFamily="2" charset="-78"/>
              </a:rPr>
              <a:t>مجله های منتشر شده</a:t>
            </a: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1FB3184A-22EE-430A-BF1F-50BEB39E786D}"/>
              </a:ext>
            </a:extLst>
          </p:cNvPr>
          <p:cNvSpPr/>
          <p:nvPr/>
        </p:nvSpPr>
        <p:spPr>
          <a:xfrm>
            <a:off x="2915816" y="620688"/>
            <a:ext cx="3744416" cy="16664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a-IR" b="1" dirty="0">
                <a:solidFill>
                  <a:schemeClr val="tx1"/>
                </a:solidFill>
                <a:cs typeface="B Mitra" panose="00000400000000000000" pitchFamily="2" charset="-78"/>
              </a:rPr>
              <a:t>نسبت تعداد مجله های علمی منتشرۀ به کل مجله های منتشره در حوزۀ تخصصی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BE6743A-D6B0-4EBF-AF02-2F825D034629}"/>
              </a:ext>
            </a:extLst>
          </p:cNvPr>
          <p:cNvSpPr/>
          <p:nvPr/>
        </p:nvSpPr>
        <p:spPr>
          <a:xfrm>
            <a:off x="1619672" y="2287176"/>
            <a:ext cx="6120680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fa-IR" sz="2000" b="1">
                <a:solidFill>
                  <a:srgbClr val="C00000"/>
                </a:solidFill>
                <a:latin typeface=" b titr"/>
                <a:cs typeface="B Mitra" panose="00000400000000000000" pitchFamily="2" charset="-78"/>
              </a:rPr>
              <a:t>ارتقا کمیت و کیفیت مجلات چاپ شده</a:t>
            </a:r>
            <a:endParaRPr lang="fa-IR" sz="2000" b="1" dirty="0">
              <a:solidFill>
                <a:srgbClr val="C00000"/>
              </a:solidFill>
              <a:latin typeface=" b titr"/>
              <a:cs typeface="B Mitra" panose="00000400000000000000" pitchFamily="2" charset="-78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DCB9291-7D71-4604-AC83-AE2FB56ED184}"/>
              </a:ext>
            </a:extLst>
          </p:cNvPr>
          <p:cNvSpPr/>
          <p:nvPr/>
        </p:nvSpPr>
        <p:spPr>
          <a:xfrm>
            <a:off x="3779912" y="3501008"/>
            <a:ext cx="2160240" cy="30243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a-IR" dirty="0">
                <a:solidFill>
                  <a:srgbClr val="002060"/>
                </a:solidFill>
                <a:cs typeface="B Mitra" panose="00000400000000000000" pitchFamily="2" charset="-78"/>
              </a:rPr>
              <a:t>برگزاری کارگاه آشنایی با اعتبار و رتبه  بندی مجلات</a:t>
            </a:r>
          </a:p>
        </p:txBody>
      </p:sp>
    </p:spTree>
    <p:extLst>
      <p:ext uri="{BB962C8B-B14F-4D97-AF65-F5344CB8AC3E}">
        <p14:creationId xmlns:p14="http://schemas.microsoft.com/office/powerpoint/2010/main" val="3750464924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5E42D79C-D338-4E72-9005-D22CF5F5240D}"/>
              </a:ext>
            </a:extLst>
          </p:cNvPr>
          <p:cNvSpPr/>
          <p:nvPr/>
        </p:nvSpPr>
        <p:spPr>
          <a:xfrm>
            <a:off x="0" y="1052736"/>
            <a:ext cx="9108504" cy="5805264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257F3F0-DEB4-40C0-B6D3-3DF2664486AA}"/>
              </a:ext>
            </a:extLst>
          </p:cNvPr>
          <p:cNvSpPr/>
          <p:nvPr/>
        </p:nvSpPr>
        <p:spPr>
          <a:xfrm>
            <a:off x="179512" y="-2699"/>
            <a:ext cx="8784976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>
                <a:solidFill>
                  <a:srgbClr val="C00000"/>
                </a:solidFill>
              </a:rPr>
              <a:t>کتابهای منتشر شده</a:t>
            </a:r>
            <a:endParaRPr lang="fa-IR" b="1" dirty="0">
              <a:solidFill>
                <a:srgbClr val="C00000"/>
              </a:solidFill>
            </a:endParaRP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40ED6414-3431-49ED-A14A-7AF2207526FE}"/>
              </a:ext>
            </a:extLst>
          </p:cNvPr>
          <p:cNvSpPr/>
          <p:nvPr/>
        </p:nvSpPr>
        <p:spPr>
          <a:xfrm>
            <a:off x="5629779" y="476672"/>
            <a:ext cx="2104734" cy="20338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a-IR" b="1" dirty="0">
                <a:solidFill>
                  <a:schemeClr val="tx1"/>
                </a:solidFill>
                <a:cs typeface="B Mitra" panose="00000400000000000000" pitchFamily="2" charset="-78"/>
              </a:rPr>
              <a:t>نسبت تعداد دستنامه ها به کل کتابهای معاونت</a:t>
            </a: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4ADDDAEB-A146-4808-A859-D6B6CE56AB5B}"/>
              </a:ext>
            </a:extLst>
          </p:cNvPr>
          <p:cNvSpPr/>
          <p:nvPr/>
        </p:nvSpPr>
        <p:spPr>
          <a:xfrm>
            <a:off x="827584" y="476672"/>
            <a:ext cx="2196244" cy="20338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a-IR" b="1" dirty="0">
                <a:solidFill>
                  <a:schemeClr val="tx1"/>
                </a:solidFill>
                <a:cs typeface="B Mitra" panose="00000400000000000000" pitchFamily="2" charset="-78"/>
              </a:rPr>
              <a:t>نسبت تعداد دستنامه ها به کل کتابهای معاونت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BE6743A-D6B0-4EBF-AF02-2F825D034629}"/>
              </a:ext>
            </a:extLst>
          </p:cNvPr>
          <p:cNvSpPr/>
          <p:nvPr/>
        </p:nvSpPr>
        <p:spPr>
          <a:xfrm>
            <a:off x="251520" y="2564904"/>
            <a:ext cx="8856984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>
                <a:solidFill>
                  <a:srgbClr val="C00000"/>
                </a:solidFill>
                <a:latin typeface=" b titr"/>
                <a:cs typeface="B Mitra" panose="00000400000000000000" pitchFamily="2" charset="-78"/>
              </a:rPr>
              <a:t>ارتقای سطح کیفی و تسهیل در روند ارزیابی و فروش کتاب</a:t>
            </a:r>
            <a:endParaRPr lang="fa-IR" sz="2000" b="1" dirty="0">
              <a:solidFill>
                <a:srgbClr val="C00000"/>
              </a:solidFill>
              <a:latin typeface=" b titr"/>
              <a:cs typeface="B Mitra" panose="00000400000000000000" pitchFamily="2" charset="-78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DCB9291-7D71-4604-AC83-AE2FB56ED184}"/>
              </a:ext>
            </a:extLst>
          </p:cNvPr>
          <p:cNvSpPr/>
          <p:nvPr/>
        </p:nvSpPr>
        <p:spPr>
          <a:xfrm>
            <a:off x="7668344" y="3779314"/>
            <a:ext cx="936104" cy="30243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a-IR" dirty="0">
                <a:solidFill>
                  <a:srgbClr val="002060"/>
                </a:solidFill>
                <a:cs typeface="B Mitra" panose="00000400000000000000" pitchFamily="2" charset="-78"/>
              </a:rPr>
              <a:t>ارتقای سطح کیفی کتب چاپ شده</a:t>
            </a:r>
          </a:p>
        </p:txBody>
      </p:sp>
      <p:sp>
        <p:nvSpPr>
          <p:cNvPr id="31" name="Rectangle: Rounded Corners 13">
            <a:extLst>
              <a:ext uri="{FF2B5EF4-FFF2-40B4-BE49-F238E27FC236}">
                <a16:creationId xmlns:a16="http://schemas.microsoft.com/office/drawing/2014/main" id="{CDCB9291-7D71-4604-AC83-AE2FB56ED184}"/>
              </a:ext>
            </a:extLst>
          </p:cNvPr>
          <p:cNvSpPr/>
          <p:nvPr/>
        </p:nvSpPr>
        <p:spPr>
          <a:xfrm>
            <a:off x="6300192" y="3779314"/>
            <a:ext cx="936104" cy="30243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a-IR" dirty="0">
                <a:solidFill>
                  <a:srgbClr val="002060"/>
                </a:solidFill>
                <a:cs typeface="B Mitra" panose="00000400000000000000" pitchFamily="2" charset="-78"/>
              </a:rPr>
              <a:t>ایجاد سامانه جامع انتشارات</a:t>
            </a:r>
          </a:p>
        </p:txBody>
      </p:sp>
      <p:sp>
        <p:nvSpPr>
          <p:cNvPr id="32" name="Rectangle: Rounded Corners 13">
            <a:extLst>
              <a:ext uri="{FF2B5EF4-FFF2-40B4-BE49-F238E27FC236}">
                <a16:creationId xmlns:a16="http://schemas.microsoft.com/office/drawing/2014/main" id="{CDCB9291-7D71-4604-AC83-AE2FB56ED184}"/>
              </a:ext>
            </a:extLst>
          </p:cNvPr>
          <p:cNvSpPr/>
          <p:nvPr/>
        </p:nvSpPr>
        <p:spPr>
          <a:xfrm>
            <a:off x="4788024" y="3779314"/>
            <a:ext cx="936104" cy="30243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a-IR" dirty="0">
                <a:solidFill>
                  <a:srgbClr val="002060"/>
                </a:solidFill>
                <a:cs typeface="B Mitra" panose="00000400000000000000" pitchFamily="2" charset="-78"/>
              </a:rPr>
              <a:t>ارتقاء سیستم نرم­افزاری فروش الکترونیکی کتب</a:t>
            </a:r>
          </a:p>
        </p:txBody>
      </p:sp>
      <p:sp>
        <p:nvSpPr>
          <p:cNvPr id="33" name="Rectangle: Rounded Corners 13">
            <a:extLst>
              <a:ext uri="{FF2B5EF4-FFF2-40B4-BE49-F238E27FC236}">
                <a16:creationId xmlns:a16="http://schemas.microsoft.com/office/drawing/2014/main" id="{CDCB9291-7D71-4604-AC83-AE2FB56ED184}"/>
              </a:ext>
            </a:extLst>
          </p:cNvPr>
          <p:cNvSpPr/>
          <p:nvPr/>
        </p:nvSpPr>
        <p:spPr>
          <a:xfrm>
            <a:off x="3347864" y="3779314"/>
            <a:ext cx="864096" cy="30243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a-IR" dirty="0">
                <a:solidFill>
                  <a:srgbClr val="002060"/>
                </a:solidFill>
                <a:cs typeface="B Mitra" panose="00000400000000000000" pitchFamily="2" charset="-78"/>
              </a:rPr>
              <a:t>انعقاد قراردادهای جدید با ناشران دانشگاهی و سایر ناشران</a:t>
            </a:r>
          </a:p>
        </p:txBody>
      </p:sp>
      <p:sp>
        <p:nvSpPr>
          <p:cNvPr id="34" name="Rectangle: Rounded Corners 13">
            <a:extLst>
              <a:ext uri="{FF2B5EF4-FFF2-40B4-BE49-F238E27FC236}">
                <a16:creationId xmlns:a16="http://schemas.microsoft.com/office/drawing/2014/main" id="{CDCB9291-7D71-4604-AC83-AE2FB56ED184}"/>
              </a:ext>
            </a:extLst>
          </p:cNvPr>
          <p:cNvSpPr/>
          <p:nvPr/>
        </p:nvSpPr>
        <p:spPr>
          <a:xfrm>
            <a:off x="1979712" y="3779314"/>
            <a:ext cx="792088" cy="3034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a-IR" dirty="0">
                <a:solidFill>
                  <a:srgbClr val="002060"/>
                </a:solidFill>
                <a:cs typeface="B Mitra" panose="00000400000000000000" pitchFamily="2" charset="-78"/>
              </a:rPr>
              <a:t>اطلاع­رسانی کتب چاپ ­شده به پژوهشگران و اساتید</a:t>
            </a:r>
          </a:p>
        </p:txBody>
      </p:sp>
      <p:sp>
        <p:nvSpPr>
          <p:cNvPr id="38" name="Rectangle: Rounded Corners 13">
            <a:extLst>
              <a:ext uri="{FF2B5EF4-FFF2-40B4-BE49-F238E27FC236}">
                <a16:creationId xmlns:a16="http://schemas.microsoft.com/office/drawing/2014/main" id="{CDCB9291-7D71-4604-AC83-AE2FB56ED184}"/>
              </a:ext>
            </a:extLst>
          </p:cNvPr>
          <p:cNvSpPr/>
          <p:nvPr/>
        </p:nvSpPr>
        <p:spPr>
          <a:xfrm>
            <a:off x="683568" y="3779314"/>
            <a:ext cx="936104" cy="3034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a-IR" sz="1600" b="1" dirty="0">
                <a:solidFill>
                  <a:srgbClr val="002060"/>
                </a:solidFill>
                <a:cs typeface="B Mitra" panose="00000400000000000000" pitchFamily="2" charset="-78"/>
              </a:rPr>
              <a:t>تقویت فروش الکترونیکی کتب از طریق ساماندهی زیرساخت ­</a:t>
            </a:r>
          </a:p>
        </p:txBody>
      </p:sp>
    </p:spTree>
    <p:extLst>
      <p:ext uri="{BB962C8B-B14F-4D97-AF65-F5344CB8AC3E}">
        <p14:creationId xmlns:p14="http://schemas.microsoft.com/office/powerpoint/2010/main" val="1408415382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9A061338-2BB3-4A39-BF5C-E304D701218A}"/>
              </a:ext>
            </a:extLst>
          </p:cNvPr>
          <p:cNvSpPr/>
          <p:nvPr/>
        </p:nvSpPr>
        <p:spPr>
          <a:xfrm>
            <a:off x="-36512" y="1124744"/>
            <a:ext cx="2520280" cy="5733256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5E42D79C-D338-4E72-9005-D22CF5F5240D}"/>
              </a:ext>
            </a:extLst>
          </p:cNvPr>
          <p:cNvSpPr/>
          <p:nvPr/>
        </p:nvSpPr>
        <p:spPr>
          <a:xfrm>
            <a:off x="2699792" y="1052736"/>
            <a:ext cx="6408712" cy="5805264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257F3F0-DEB4-40C0-B6D3-3DF2664486AA}"/>
              </a:ext>
            </a:extLst>
          </p:cNvPr>
          <p:cNvSpPr/>
          <p:nvPr/>
        </p:nvSpPr>
        <p:spPr>
          <a:xfrm>
            <a:off x="107504" y="116632"/>
            <a:ext cx="8640960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fa-IR" sz="2000" b="1" dirty="0">
                <a:solidFill>
                  <a:srgbClr val="C00000"/>
                </a:solidFill>
                <a:cs typeface="B Titr" panose="00000700000000000000" pitchFamily="2" charset="-78"/>
              </a:rPr>
              <a:t>محصولات/خدمات ارائه شده (1)</a:t>
            </a:r>
          </a:p>
          <a:p>
            <a:pPr algn="ctr"/>
            <a:endParaRPr lang="en-GB" dirty="0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1FB3184A-22EE-430A-BF1F-50BEB39E786D}"/>
              </a:ext>
            </a:extLst>
          </p:cNvPr>
          <p:cNvSpPr/>
          <p:nvPr/>
        </p:nvSpPr>
        <p:spPr>
          <a:xfrm>
            <a:off x="7452320" y="620687"/>
            <a:ext cx="1440160" cy="19442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a-IR" sz="1400" b="1" dirty="0">
                <a:solidFill>
                  <a:schemeClr val="tx1"/>
                </a:solidFill>
                <a:cs typeface="B Mitra" panose="00000400000000000000" pitchFamily="2" charset="-78"/>
              </a:rPr>
              <a:t>سرانۀ تعداد طرحهای پژوهشی خارجی به پژوهشگر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BE6743A-D6B0-4EBF-AF02-2F825D034629}"/>
              </a:ext>
            </a:extLst>
          </p:cNvPr>
          <p:cNvSpPr/>
          <p:nvPr/>
        </p:nvSpPr>
        <p:spPr>
          <a:xfrm>
            <a:off x="3131840" y="2564904"/>
            <a:ext cx="5472608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fa-IR" sz="2000" b="1" dirty="0">
                <a:solidFill>
                  <a:srgbClr val="C00000"/>
                </a:solidFill>
                <a:latin typeface=" b titr"/>
                <a:cs typeface="B Mitra" panose="00000400000000000000" pitchFamily="2" charset="-78"/>
              </a:rPr>
              <a:t>ارتقا کمیت و کیفیت طرح های پژوهشی درون دانشگاهی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552FB1F-C16B-4F9F-8ED5-919DD3B62DDB}"/>
              </a:ext>
            </a:extLst>
          </p:cNvPr>
          <p:cNvSpPr/>
          <p:nvPr/>
        </p:nvSpPr>
        <p:spPr>
          <a:xfrm>
            <a:off x="179512" y="2564904"/>
            <a:ext cx="2016224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fa-IR" sz="2000" b="1">
                <a:solidFill>
                  <a:srgbClr val="C00000"/>
                </a:solidFill>
                <a:latin typeface=" b titr"/>
                <a:cs typeface="B Mitra" panose="00000400000000000000" pitchFamily="2" charset="-78"/>
              </a:rPr>
              <a:t>درآمدزایی و جذب حمایت های مالی</a:t>
            </a:r>
            <a:endParaRPr lang="fa-IR" sz="2000" b="1" dirty="0">
              <a:solidFill>
                <a:srgbClr val="C00000"/>
              </a:solidFill>
              <a:latin typeface=" b titr"/>
              <a:cs typeface="B Mitra" panose="00000400000000000000" pitchFamily="2" charset="-78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DCB9291-7D71-4604-AC83-AE2FB56ED184}"/>
              </a:ext>
            </a:extLst>
          </p:cNvPr>
          <p:cNvSpPr/>
          <p:nvPr/>
        </p:nvSpPr>
        <p:spPr>
          <a:xfrm>
            <a:off x="5148064" y="3717032"/>
            <a:ext cx="1656184" cy="31409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a-IR">
                <a:solidFill>
                  <a:srgbClr val="002060"/>
                </a:solidFill>
                <a:cs typeface="B Mitra" panose="00000400000000000000" pitchFamily="2" charset="-78"/>
              </a:rPr>
              <a:t>اختصاص حمایت مادی از طرح های فناور درون دانشگاهی، مطابق با بروندادهای طرح</a:t>
            </a:r>
            <a:endParaRPr lang="fa-IR" dirty="0">
              <a:solidFill>
                <a:srgbClr val="002060"/>
              </a:solidFill>
              <a:cs typeface="B Mitra" panose="00000400000000000000" pitchFamily="2" charset="-78"/>
            </a:endParaRPr>
          </a:p>
        </p:txBody>
      </p:sp>
      <p:sp>
        <p:nvSpPr>
          <p:cNvPr id="29" name="Arrow: Down 7">
            <a:extLst>
              <a:ext uri="{FF2B5EF4-FFF2-40B4-BE49-F238E27FC236}">
                <a16:creationId xmlns:a16="http://schemas.microsoft.com/office/drawing/2014/main" id="{E40E97DB-28E3-44E6-B203-4A85F77902EA}"/>
              </a:ext>
            </a:extLst>
          </p:cNvPr>
          <p:cNvSpPr/>
          <p:nvPr/>
        </p:nvSpPr>
        <p:spPr>
          <a:xfrm>
            <a:off x="5940152" y="620688"/>
            <a:ext cx="1512168" cy="19442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a-IR" sz="1400" b="1" dirty="0">
                <a:solidFill>
                  <a:schemeClr val="tx1"/>
                </a:solidFill>
                <a:cs typeface="B Mitra" panose="00000400000000000000" pitchFamily="2" charset="-78"/>
              </a:rPr>
              <a:t>نسبت تعداد مدلها و شبیه سازهای توسعه یافته به اعتبارات پژوهشی</a:t>
            </a:r>
          </a:p>
        </p:txBody>
      </p:sp>
      <p:sp>
        <p:nvSpPr>
          <p:cNvPr id="30" name="Arrow: Down 7">
            <a:extLst>
              <a:ext uri="{FF2B5EF4-FFF2-40B4-BE49-F238E27FC236}">
                <a16:creationId xmlns:a16="http://schemas.microsoft.com/office/drawing/2014/main" id="{E40E97DB-28E3-44E6-B203-4A85F77902EA}"/>
              </a:ext>
            </a:extLst>
          </p:cNvPr>
          <p:cNvSpPr/>
          <p:nvPr/>
        </p:nvSpPr>
        <p:spPr>
          <a:xfrm>
            <a:off x="4427984" y="620688"/>
            <a:ext cx="1512168" cy="19442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a-IR" sz="1400" b="1" dirty="0">
                <a:solidFill>
                  <a:schemeClr val="tx1"/>
                </a:solidFill>
                <a:cs typeface="B Mitra" panose="00000400000000000000" pitchFamily="2" charset="-78"/>
              </a:rPr>
              <a:t>نسبت تعداد نمونه اولیه به تعداد محصول به اعتبارات پژوهشی</a:t>
            </a:r>
          </a:p>
        </p:txBody>
      </p:sp>
      <p:sp>
        <p:nvSpPr>
          <p:cNvPr id="35" name="Rectangle: Rounded Corners 13">
            <a:extLst>
              <a:ext uri="{FF2B5EF4-FFF2-40B4-BE49-F238E27FC236}">
                <a16:creationId xmlns:a16="http://schemas.microsoft.com/office/drawing/2014/main" id="{CDCB9291-7D71-4604-AC83-AE2FB56ED184}"/>
              </a:ext>
            </a:extLst>
          </p:cNvPr>
          <p:cNvSpPr/>
          <p:nvPr/>
        </p:nvSpPr>
        <p:spPr>
          <a:xfrm>
            <a:off x="1403648" y="3707306"/>
            <a:ext cx="936104" cy="31060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a-IR" dirty="0">
                <a:solidFill>
                  <a:srgbClr val="002060"/>
                </a:solidFill>
                <a:cs typeface="B Mitra" panose="00000400000000000000" pitchFamily="2" charset="-78"/>
              </a:rPr>
              <a:t>حضور فعال در شبکه راهبردی فناوری ریاست جمهوری و شبکه علمی آزمایشگاهی ایران</a:t>
            </a:r>
          </a:p>
        </p:txBody>
      </p:sp>
      <p:sp>
        <p:nvSpPr>
          <p:cNvPr id="40" name="Rectangle: Rounded Corners 13">
            <a:extLst>
              <a:ext uri="{FF2B5EF4-FFF2-40B4-BE49-F238E27FC236}">
                <a16:creationId xmlns:a16="http://schemas.microsoft.com/office/drawing/2014/main" id="{CDCB9291-7D71-4604-AC83-AE2FB56ED184}"/>
              </a:ext>
            </a:extLst>
          </p:cNvPr>
          <p:cNvSpPr/>
          <p:nvPr/>
        </p:nvSpPr>
        <p:spPr>
          <a:xfrm>
            <a:off x="251520" y="3707306"/>
            <a:ext cx="936104" cy="31060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a-IR" dirty="0">
                <a:solidFill>
                  <a:srgbClr val="002060"/>
                </a:solidFill>
                <a:cs typeface="B Mitra" panose="00000400000000000000" pitchFamily="2" charset="-78"/>
              </a:rPr>
              <a:t>بازاریابی و جذب سرمایه گذار جهت استقرار دستگاه های پیشرفته به صورت قرارداد مشارکت در آزمایشگاه مرکزی</a:t>
            </a:r>
          </a:p>
        </p:txBody>
      </p:sp>
      <p:sp>
        <p:nvSpPr>
          <p:cNvPr id="41" name="Arrow: Down 7">
            <a:extLst>
              <a:ext uri="{FF2B5EF4-FFF2-40B4-BE49-F238E27FC236}">
                <a16:creationId xmlns:a16="http://schemas.microsoft.com/office/drawing/2014/main" id="{E40E97DB-28E3-44E6-B203-4A85F77902EA}"/>
              </a:ext>
            </a:extLst>
          </p:cNvPr>
          <p:cNvSpPr/>
          <p:nvPr/>
        </p:nvSpPr>
        <p:spPr>
          <a:xfrm>
            <a:off x="107504" y="620688"/>
            <a:ext cx="2016224" cy="19442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a-IR" sz="1400" b="1" dirty="0">
                <a:solidFill>
                  <a:schemeClr val="tx1"/>
                </a:solidFill>
                <a:cs typeface="B Mitra" panose="00000400000000000000" pitchFamily="2" charset="-78"/>
              </a:rPr>
              <a:t>نسبت درآمد خدمات آزمایشگاهی به اعتبارات هزینه شده در بخش آزمایشگاهی </a:t>
            </a:r>
          </a:p>
        </p:txBody>
      </p:sp>
      <p:sp>
        <p:nvSpPr>
          <p:cNvPr id="22" name="Arrow: Down 7">
            <a:extLst>
              <a:ext uri="{FF2B5EF4-FFF2-40B4-BE49-F238E27FC236}">
                <a16:creationId xmlns:a16="http://schemas.microsoft.com/office/drawing/2014/main" id="{E40E97DB-28E3-44E6-B203-4A85F77902EA}"/>
              </a:ext>
            </a:extLst>
          </p:cNvPr>
          <p:cNvSpPr/>
          <p:nvPr/>
        </p:nvSpPr>
        <p:spPr>
          <a:xfrm>
            <a:off x="2771800" y="620688"/>
            <a:ext cx="1584176" cy="19442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a-IR" sz="1400" b="1" dirty="0">
                <a:solidFill>
                  <a:schemeClr val="tx1"/>
                </a:solidFill>
                <a:cs typeface="B Mitra" panose="00000400000000000000" pitchFamily="2" charset="-78"/>
              </a:rPr>
              <a:t>نسبت درآمد خدمات مشاوره ای به اعتبارات هزینه شده در بخش مشاوره </a:t>
            </a:r>
          </a:p>
        </p:txBody>
      </p:sp>
    </p:spTree>
    <p:extLst>
      <p:ext uri="{BB962C8B-B14F-4D97-AF65-F5344CB8AC3E}">
        <p14:creationId xmlns:p14="http://schemas.microsoft.com/office/powerpoint/2010/main" val="3891071211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9A061338-2BB3-4A39-BF5C-E304D701218A}"/>
              </a:ext>
            </a:extLst>
          </p:cNvPr>
          <p:cNvSpPr/>
          <p:nvPr/>
        </p:nvSpPr>
        <p:spPr>
          <a:xfrm>
            <a:off x="0" y="1052736"/>
            <a:ext cx="2339752" cy="5805264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8036D4AE-EE7D-42E4-9DA7-C7A664117D25}"/>
              </a:ext>
            </a:extLst>
          </p:cNvPr>
          <p:cNvSpPr/>
          <p:nvPr/>
        </p:nvSpPr>
        <p:spPr>
          <a:xfrm>
            <a:off x="2411760" y="1050257"/>
            <a:ext cx="3312368" cy="5805264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5E42D79C-D338-4E72-9005-D22CF5F5240D}"/>
              </a:ext>
            </a:extLst>
          </p:cNvPr>
          <p:cNvSpPr/>
          <p:nvPr/>
        </p:nvSpPr>
        <p:spPr>
          <a:xfrm>
            <a:off x="5868144" y="1052736"/>
            <a:ext cx="3240360" cy="5805264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257F3F0-DEB4-40C0-B6D3-3DF2664486AA}"/>
              </a:ext>
            </a:extLst>
          </p:cNvPr>
          <p:cNvSpPr/>
          <p:nvPr/>
        </p:nvSpPr>
        <p:spPr>
          <a:xfrm>
            <a:off x="107504" y="116632"/>
            <a:ext cx="8640960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>
                <a:solidFill>
                  <a:srgbClr val="C00000"/>
                </a:solidFill>
                <a:cs typeface="B Titr" panose="00000700000000000000" pitchFamily="2" charset="-78"/>
              </a:rPr>
              <a:t>محصولات/خدمات ارائه شده (2)</a:t>
            </a:r>
          </a:p>
          <a:p>
            <a:pPr algn="ctr"/>
            <a:endParaRPr lang="en-GB" dirty="0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1FB3184A-22EE-430A-BF1F-50BEB39E786D}"/>
              </a:ext>
            </a:extLst>
          </p:cNvPr>
          <p:cNvSpPr/>
          <p:nvPr/>
        </p:nvSpPr>
        <p:spPr>
          <a:xfrm>
            <a:off x="6372200" y="620687"/>
            <a:ext cx="2448272" cy="15841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a-IR" sz="1100" b="1" dirty="0">
                <a:solidFill>
                  <a:schemeClr val="tx1"/>
                </a:solidFill>
                <a:cs typeface="B Mitra" panose="00000400000000000000" pitchFamily="2" charset="-78"/>
              </a:rPr>
              <a:t>سرانۀ تعداد مواد و فرایندهای جدید یا بهبود یافته به پژوهشگر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BE6743A-D6B0-4EBF-AF02-2F825D034629}"/>
              </a:ext>
            </a:extLst>
          </p:cNvPr>
          <p:cNvSpPr/>
          <p:nvPr/>
        </p:nvSpPr>
        <p:spPr>
          <a:xfrm>
            <a:off x="5940152" y="2204864"/>
            <a:ext cx="3126844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fa-IR" sz="2000" b="1">
                <a:solidFill>
                  <a:srgbClr val="C00000"/>
                </a:solidFill>
                <a:latin typeface=" b titr"/>
                <a:cs typeface="B Mitra" panose="00000400000000000000" pitchFamily="2" charset="-78"/>
              </a:rPr>
              <a:t>اخذ مجوز آزمایشگاه معتمد سازمان ها و عضویت در سازمان استاندارد</a:t>
            </a:r>
            <a:endParaRPr lang="fa-IR" sz="2000" b="1" dirty="0">
              <a:solidFill>
                <a:srgbClr val="C00000"/>
              </a:solidFill>
              <a:latin typeface=" b titr"/>
              <a:cs typeface="B Mitra" panose="00000400000000000000" pitchFamily="2" charset="-78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2D568C2-1459-4F15-96BE-A49D41E70EBB}"/>
              </a:ext>
            </a:extLst>
          </p:cNvPr>
          <p:cNvSpPr/>
          <p:nvPr/>
        </p:nvSpPr>
        <p:spPr>
          <a:xfrm>
            <a:off x="2483768" y="2204864"/>
            <a:ext cx="3168352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fa-IR" sz="1600" b="1" dirty="0">
                <a:solidFill>
                  <a:srgbClr val="C00000"/>
                </a:solidFill>
                <a:latin typeface=" b titr"/>
                <a:cs typeface="B Mitra" panose="00000400000000000000" pitchFamily="2" charset="-78"/>
              </a:rPr>
              <a:t>1ارتقاء مستمر سطح و کیفیت  کارگاه های مهارتی و </a:t>
            </a:r>
            <a:r>
              <a:rPr lang="fa-IR" sz="1600" b="1" dirty="0" err="1">
                <a:solidFill>
                  <a:srgbClr val="C00000"/>
                </a:solidFill>
                <a:latin typeface=" b titr"/>
                <a:cs typeface="B Mitra" panose="00000400000000000000" pitchFamily="2" charset="-78"/>
              </a:rPr>
              <a:t>انگیزشی</a:t>
            </a:r>
            <a:r>
              <a:rPr lang="fa-IR" sz="1600" b="1" dirty="0">
                <a:solidFill>
                  <a:srgbClr val="C00000"/>
                </a:solidFill>
                <a:latin typeface=" b titr"/>
                <a:cs typeface="B Mitra" panose="00000400000000000000" pitchFamily="2" charset="-78"/>
              </a:rPr>
              <a:t> پژوهشگران و اعضای هیات علمی دانشگاه ها 2-افزایش بهره </a:t>
            </a:r>
            <a:r>
              <a:rPr lang="fa-IR" sz="1600" b="1" dirty="0" err="1">
                <a:solidFill>
                  <a:srgbClr val="C00000"/>
                </a:solidFill>
                <a:latin typeface=" b titr"/>
                <a:cs typeface="B Mitra" panose="00000400000000000000" pitchFamily="2" charset="-78"/>
              </a:rPr>
              <a:t>وری</a:t>
            </a:r>
            <a:r>
              <a:rPr lang="fa-IR" sz="1600" b="1" dirty="0">
                <a:solidFill>
                  <a:srgbClr val="C00000"/>
                </a:solidFill>
                <a:latin typeface=" b titr"/>
                <a:cs typeface="B Mitra" panose="00000400000000000000" pitchFamily="2" charset="-78"/>
              </a:rPr>
              <a:t> ارتقاء و بهبود سطح کیفی هسته ها و شرکتها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552FB1F-C16B-4F9F-8ED5-919DD3B62DDB}"/>
              </a:ext>
            </a:extLst>
          </p:cNvPr>
          <p:cNvSpPr/>
          <p:nvPr/>
        </p:nvSpPr>
        <p:spPr>
          <a:xfrm>
            <a:off x="-34860" y="2132856"/>
            <a:ext cx="2302603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fa-IR" sz="2000" b="1" dirty="0">
                <a:solidFill>
                  <a:srgbClr val="C00000"/>
                </a:solidFill>
                <a:latin typeface=" b titr"/>
                <a:cs typeface="B Mitra" panose="00000400000000000000" pitchFamily="2" charset="-78"/>
              </a:rPr>
              <a:t>بسترسازی جهت تجاری کردن دستاوردهای تحقیقاتی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DCB9291-7D71-4604-AC83-AE2FB56ED184}"/>
              </a:ext>
            </a:extLst>
          </p:cNvPr>
          <p:cNvSpPr/>
          <p:nvPr/>
        </p:nvSpPr>
        <p:spPr>
          <a:xfrm>
            <a:off x="8460432" y="3501008"/>
            <a:ext cx="576064" cy="30243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a-IR">
                <a:solidFill>
                  <a:srgbClr val="002060"/>
                </a:solidFill>
                <a:cs typeface="B Mitra" panose="00000400000000000000" pitchFamily="2" charset="-78"/>
              </a:rPr>
              <a:t>عقد قرارداد با مرکز ملی تایید صلاحیت ایران</a:t>
            </a:r>
            <a:endParaRPr lang="fa-IR" dirty="0">
              <a:solidFill>
                <a:srgbClr val="002060"/>
              </a:solidFill>
              <a:cs typeface="B Mitra" panose="00000400000000000000" pitchFamily="2" charset="-78"/>
            </a:endParaRPr>
          </a:p>
        </p:txBody>
      </p:sp>
      <p:sp>
        <p:nvSpPr>
          <p:cNvPr id="29" name="Arrow: Down 7">
            <a:extLst>
              <a:ext uri="{FF2B5EF4-FFF2-40B4-BE49-F238E27FC236}">
                <a16:creationId xmlns:a16="http://schemas.microsoft.com/office/drawing/2014/main" id="{E40E97DB-28E3-44E6-B203-4A85F77902EA}"/>
              </a:ext>
            </a:extLst>
          </p:cNvPr>
          <p:cNvSpPr/>
          <p:nvPr/>
        </p:nvSpPr>
        <p:spPr>
          <a:xfrm>
            <a:off x="2880440" y="611124"/>
            <a:ext cx="2339752" cy="15937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a-IR" sz="1100" b="1" dirty="0">
                <a:solidFill>
                  <a:schemeClr val="tx1"/>
                </a:solidFill>
                <a:cs typeface="B Mitra" panose="00000400000000000000" pitchFamily="2" charset="-78"/>
              </a:rPr>
              <a:t>نسبت تعداد اختراع ثبت شده به اعتبارات پژوهشی</a:t>
            </a:r>
          </a:p>
        </p:txBody>
      </p:sp>
      <p:sp>
        <p:nvSpPr>
          <p:cNvPr id="30" name="Arrow: Down 7">
            <a:extLst>
              <a:ext uri="{FF2B5EF4-FFF2-40B4-BE49-F238E27FC236}">
                <a16:creationId xmlns:a16="http://schemas.microsoft.com/office/drawing/2014/main" id="{E40E97DB-28E3-44E6-B203-4A85F77902EA}"/>
              </a:ext>
            </a:extLst>
          </p:cNvPr>
          <p:cNvSpPr/>
          <p:nvPr/>
        </p:nvSpPr>
        <p:spPr>
          <a:xfrm>
            <a:off x="179512" y="620688"/>
            <a:ext cx="1985724" cy="15121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a-IR" sz="1100" b="1" dirty="0">
                <a:solidFill>
                  <a:schemeClr val="tx1"/>
                </a:solidFill>
                <a:cs typeface="B Mitra" panose="00000400000000000000" pitchFamily="2" charset="-78"/>
              </a:rPr>
              <a:t>نسبت تعداد نشان تجاری ثبت شده به اعتبارات پژوهشی</a:t>
            </a:r>
          </a:p>
        </p:txBody>
      </p:sp>
      <p:sp>
        <p:nvSpPr>
          <p:cNvPr id="31" name="Rectangle: Rounded Corners 13">
            <a:extLst>
              <a:ext uri="{FF2B5EF4-FFF2-40B4-BE49-F238E27FC236}">
                <a16:creationId xmlns:a16="http://schemas.microsoft.com/office/drawing/2014/main" id="{CDCB9291-7D71-4604-AC83-AE2FB56ED184}"/>
              </a:ext>
            </a:extLst>
          </p:cNvPr>
          <p:cNvSpPr/>
          <p:nvPr/>
        </p:nvSpPr>
        <p:spPr>
          <a:xfrm>
            <a:off x="7812360" y="3501008"/>
            <a:ext cx="576064" cy="30243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fontAlgn="ctr"/>
            <a:r>
              <a:rPr lang="fa-IR">
                <a:solidFill>
                  <a:srgbClr val="002060"/>
                </a:solidFill>
                <a:cs typeface="B Mitra" panose="00000400000000000000" pitchFamily="2" charset="-78"/>
              </a:rPr>
              <a:t>استانداردسازی آزمون ها، تجهیزات موجود و كالیبراسیون دستگاه ها</a:t>
            </a:r>
            <a:endParaRPr lang="fa-IR" dirty="0">
              <a:solidFill>
                <a:srgbClr val="002060"/>
              </a:solidFill>
              <a:cs typeface="B Mitra" panose="00000400000000000000" pitchFamily="2" charset="-78"/>
            </a:endParaRPr>
          </a:p>
        </p:txBody>
      </p:sp>
      <p:sp>
        <p:nvSpPr>
          <p:cNvPr id="32" name="Rectangle: Rounded Corners 13">
            <a:extLst>
              <a:ext uri="{FF2B5EF4-FFF2-40B4-BE49-F238E27FC236}">
                <a16:creationId xmlns:a16="http://schemas.microsoft.com/office/drawing/2014/main" id="{CDCB9291-7D71-4604-AC83-AE2FB56ED184}"/>
              </a:ext>
            </a:extLst>
          </p:cNvPr>
          <p:cNvSpPr/>
          <p:nvPr/>
        </p:nvSpPr>
        <p:spPr>
          <a:xfrm>
            <a:off x="7092280" y="3501008"/>
            <a:ext cx="576064" cy="30243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a-IR">
                <a:solidFill>
                  <a:srgbClr val="002060"/>
                </a:solidFill>
                <a:cs typeface="B Mitra" panose="00000400000000000000" pitchFamily="2" charset="-78"/>
              </a:rPr>
              <a:t>استانداردسازی آزمون ها، تجهیزات موجود و كالیبراسیون دستگاه ها</a:t>
            </a:r>
            <a:endParaRPr lang="fa-IR" dirty="0">
              <a:solidFill>
                <a:srgbClr val="002060"/>
              </a:solidFill>
              <a:cs typeface="B Mitra" panose="00000400000000000000" pitchFamily="2" charset="-78"/>
            </a:endParaRPr>
          </a:p>
        </p:txBody>
      </p:sp>
      <p:sp>
        <p:nvSpPr>
          <p:cNvPr id="33" name="Rectangle: Rounded Corners 13">
            <a:extLst>
              <a:ext uri="{FF2B5EF4-FFF2-40B4-BE49-F238E27FC236}">
                <a16:creationId xmlns:a16="http://schemas.microsoft.com/office/drawing/2014/main" id="{CDCB9291-7D71-4604-AC83-AE2FB56ED184}"/>
              </a:ext>
            </a:extLst>
          </p:cNvPr>
          <p:cNvSpPr/>
          <p:nvPr/>
        </p:nvSpPr>
        <p:spPr>
          <a:xfrm>
            <a:off x="6156176" y="3501008"/>
            <a:ext cx="847597" cy="3034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a-IR">
                <a:solidFill>
                  <a:srgbClr val="002060"/>
                </a:solidFill>
                <a:cs typeface="B Mitra" panose="00000400000000000000" pitchFamily="2" charset="-78"/>
              </a:rPr>
              <a:t>پیاده سازی سيستم مديريت كيفيت ازمايشگاه‌ها مطابق با الزامات17025 </a:t>
            </a:r>
            <a:endParaRPr lang="fa-IR" dirty="0">
              <a:solidFill>
                <a:srgbClr val="002060"/>
              </a:solidFill>
              <a:cs typeface="B Mitra" panose="00000400000000000000" pitchFamily="2" charset="-78"/>
            </a:endParaRPr>
          </a:p>
        </p:txBody>
      </p:sp>
      <p:sp>
        <p:nvSpPr>
          <p:cNvPr id="35" name="Rectangle: Rounded Corners 13">
            <a:extLst>
              <a:ext uri="{FF2B5EF4-FFF2-40B4-BE49-F238E27FC236}">
                <a16:creationId xmlns:a16="http://schemas.microsoft.com/office/drawing/2014/main" id="{CDCB9291-7D71-4604-AC83-AE2FB56ED184}"/>
              </a:ext>
            </a:extLst>
          </p:cNvPr>
          <p:cNvSpPr/>
          <p:nvPr/>
        </p:nvSpPr>
        <p:spPr>
          <a:xfrm>
            <a:off x="3131840" y="3573016"/>
            <a:ext cx="631573" cy="3034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a-IR">
                <a:solidFill>
                  <a:srgbClr val="002060"/>
                </a:solidFill>
                <a:cs typeface="B Mitra" panose="00000400000000000000" pitchFamily="2" charset="-78"/>
              </a:rPr>
              <a:t>حمایت مالی برای تبدیل شرکت زایشی به دانش بنیان</a:t>
            </a:r>
            <a:endParaRPr lang="fa-IR" dirty="0">
              <a:solidFill>
                <a:srgbClr val="002060"/>
              </a:solidFill>
              <a:cs typeface="B Mitra" panose="00000400000000000000" pitchFamily="2" charset="-78"/>
            </a:endParaRPr>
          </a:p>
        </p:txBody>
      </p:sp>
      <p:sp>
        <p:nvSpPr>
          <p:cNvPr id="36" name="Rectangle: Rounded Corners 13">
            <a:extLst>
              <a:ext uri="{FF2B5EF4-FFF2-40B4-BE49-F238E27FC236}">
                <a16:creationId xmlns:a16="http://schemas.microsoft.com/office/drawing/2014/main" id="{CDCB9291-7D71-4604-AC83-AE2FB56ED184}"/>
              </a:ext>
            </a:extLst>
          </p:cNvPr>
          <p:cNvSpPr/>
          <p:nvPr/>
        </p:nvSpPr>
        <p:spPr>
          <a:xfrm>
            <a:off x="3851920" y="3573016"/>
            <a:ext cx="487557" cy="3034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a-IR" sz="1400" b="1">
                <a:solidFill>
                  <a:srgbClr val="002060"/>
                </a:solidFill>
                <a:cs typeface="B Mitra" panose="00000400000000000000" pitchFamily="2" charset="-78"/>
              </a:rPr>
              <a:t>حمایت مالی از ثبت اختراع داخلی</a:t>
            </a:r>
            <a:endParaRPr lang="fa-IR" sz="1400" b="1" dirty="0">
              <a:solidFill>
                <a:srgbClr val="002060"/>
              </a:solidFill>
              <a:cs typeface="B Mitra" panose="00000400000000000000" pitchFamily="2" charset="-78"/>
            </a:endParaRPr>
          </a:p>
        </p:txBody>
      </p:sp>
      <p:sp>
        <p:nvSpPr>
          <p:cNvPr id="37" name="Rectangle: Rounded Corners 13">
            <a:extLst>
              <a:ext uri="{FF2B5EF4-FFF2-40B4-BE49-F238E27FC236}">
                <a16:creationId xmlns:a16="http://schemas.microsoft.com/office/drawing/2014/main" id="{CDCB9291-7D71-4604-AC83-AE2FB56ED184}"/>
              </a:ext>
            </a:extLst>
          </p:cNvPr>
          <p:cNvSpPr/>
          <p:nvPr/>
        </p:nvSpPr>
        <p:spPr>
          <a:xfrm>
            <a:off x="4427984" y="3573016"/>
            <a:ext cx="487557" cy="3034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a-IR">
                <a:solidFill>
                  <a:srgbClr val="002060"/>
                </a:solidFill>
                <a:cs typeface="B Mitra" panose="00000400000000000000" pitchFamily="2" charset="-78"/>
              </a:rPr>
              <a:t>حمایت مالی از ثبت اختراع داخلی</a:t>
            </a:r>
            <a:endParaRPr lang="fa-IR" dirty="0">
              <a:solidFill>
                <a:srgbClr val="002060"/>
              </a:solidFill>
              <a:cs typeface="B Mitra" panose="00000400000000000000" pitchFamily="2" charset="-78"/>
            </a:endParaRPr>
          </a:p>
        </p:txBody>
      </p:sp>
      <p:sp>
        <p:nvSpPr>
          <p:cNvPr id="38" name="Rectangle: Rounded Corners 13">
            <a:extLst>
              <a:ext uri="{FF2B5EF4-FFF2-40B4-BE49-F238E27FC236}">
                <a16:creationId xmlns:a16="http://schemas.microsoft.com/office/drawing/2014/main" id="{CDCB9291-7D71-4604-AC83-AE2FB56ED184}"/>
              </a:ext>
            </a:extLst>
          </p:cNvPr>
          <p:cNvSpPr/>
          <p:nvPr/>
        </p:nvSpPr>
        <p:spPr>
          <a:xfrm>
            <a:off x="5004048" y="3573016"/>
            <a:ext cx="631573" cy="3034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a-IR" sz="1600" b="1">
                <a:solidFill>
                  <a:srgbClr val="002060"/>
                </a:solidFill>
                <a:cs typeface="B Mitra" panose="00000400000000000000" pitchFamily="2" charset="-78"/>
              </a:rPr>
              <a:t>نظارت بر برگزاری کارگاه ها منطبق بر استاندارد های آموزش </a:t>
            </a:r>
            <a:endParaRPr lang="fa-IR" sz="1600" b="1" dirty="0">
              <a:solidFill>
                <a:srgbClr val="002060"/>
              </a:solidFill>
              <a:cs typeface="B Mitra" panose="00000400000000000000" pitchFamily="2" charset="-78"/>
            </a:endParaRPr>
          </a:p>
        </p:txBody>
      </p:sp>
      <p:sp>
        <p:nvSpPr>
          <p:cNvPr id="40" name="Rectangle: Rounded Corners 13">
            <a:extLst>
              <a:ext uri="{FF2B5EF4-FFF2-40B4-BE49-F238E27FC236}">
                <a16:creationId xmlns:a16="http://schemas.microsoft.com/office/drawing/2014/main" id="{CDCB9291-7D71-4604-AC83-AE2FB56ED184}"/>
              </a:ext>
            </a:extLst>
          </p:cNvPr>
          <p:cNvSpPr/>
          <p:nvPr/>
        </p:nvSpPr>
        <p:spPr>
          <a:xfrm>
            <a:off x="179512" y="3501008"/>
            <a:ext cx="648072" cy="31060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a-IR" sz="1600" dirty="0">
                <a:solidFill>
                  <a:srgbClr val="002060"/>
                </a:solidFill>
                <a:cs typeface="B Mitra" panose="00000400000000000000" pitchFamily="2" charset="-78"/>
              </a:rPr>
              <a:t>حمایت از پایان نامه های دارای دستاورد تحقیقاتی از طریق استقرار و وام های بدون بهره </a:t>
            </a:r>
          </a:p>
        </p:txBody>
      </p:sp>
      <p:sp>
        <p:nvSpPr>
          <p:cNvPr id="22" name="Rectangle: Rounded Corners 13">
            <a:extLst>
              <a:ext uri="{FF2B5EF4-FFF2-40B4-BE49-F238E27FC236}">
                <a16:creationId xmlns:a16="http://schemas.microsoft.com/office/drawing/2014/main" id="{CDCB9291-7D71-4604-AC83-AE2FB56ED184}"/>
              </a:ext>
            </a:extLst>
          </p:cNvPr>
          <p:cNvSpPr/>
          <p:nvPr/>
        </p:nvSpPr>
        <p:spPr>
          <a:xfrm>
            <a:off x="2411760" y="3573016"/>
            <a:ext cx="631573" cy="3034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a-IR">
                <a:solidFill>
                  <a:srgbClr val="002060"/>
                </a:solidFill>
                <a:cs typeface="B Mitra" panose="00000400000000000000" pitchFamily="2" charset="-78"/>
              </a:rPr>
              <a:t>بررسی شاخص های هسته ها و دادن نظرات کارشناسی به آنها جهت بهبود واحد</a:t>
            </a:r>
            <a:endParaRPr lang="fa-IR" dirty="0">
              <a:solidFill>
                <a:srgbClr val="002060"/>
              </a:solidFill>
              <a:cs typeface="B Mitra" panose="00000400000000000000" pitchFamily="2" charset="-78"/>
            </a:endParaRPr>
          </a:p>
        </p:txBody>
      </p:sp>
      <p:sp>
        <p:nvSpPr>
          <p:cNvPr id="23" name="Rectangle: Rounded Corners 13">
            <a:extLst>
              <a:ext uri="{FF2B5EF4-FFF2-40B4-BE49-F238E27FC236}">
                <a16:creationId xmlns:a16="http://schemas.microsoft.com/office/drawing/2014/main" id="{CDCB9291-7D71-4604-AC83-AE2FB56ED184}"/>
              </a:ext>
            </a:extLst>
          </p:cNvPr>
          <p:cNvSpPr/>
          <p:nvPr/>
        </p:nvSpPr>
        <p:spPr>
          <a:xfrm>
            <a:off x="899592" y="3501008"/>
            <a:ext cx="648072" cy="31060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a-IR">
                <a:solidFill>
                  <a:srgbClr val="002060"/>
                </a:solidFill>
                <a:cs typeface="B Mitra" panose="00000400000000000000" pitchFamily="2" charset="-78"/>
              </a:rPr>
              <a:t>شناسایی پایان نامه ها با محوریت ساخت دستگاه و ارایه خدمات نوین</a:t>
            </a:r>
            <a:endParaRPr lang="fa-IR" dirty="0">
              <a:solidFill>
                <a:srgbClr val="002060"/>
              </a:solidFill>
              <a:cs typeface="B Mitra" panose="00000400000000000000" pitchFamily="2" charset="-78"/>
            </a:endParaRPr>
          </a:p>
        </p:txBody>
      </p:sp>
      <p:sp>
        <p:nvSpPr>
          <p:cNvPr id="24" name="Rectangle: Rounded Corners 13">
            <a:extLst>
              <a:ext uri="{FF2B5EF4-FFF2-40B4-BE49-F238E27FC236}">
                <a16:creationId xmlns:a16="http://schemas.microsoft.com/office/drawing/2014/main" id="{CDCB9291-7D71-4604-AC83-AE2FB56ED184}"/>
              </a:ext>
            </a:extLst>
          </p:cNvPr>
          <p:cNvSpPr/>
          <p:nvPr/>
        </p:nvSpPr>
        <p:spPr>
          <a:xfrm>
            <a:off x="1619672" y="3501008"/>
            <a:ext cx="648072" cy="31060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a-IR">
                <a:solidFill>
                  <a:srgbClr val="002060"/>
                </a:solidFill>
                <a:cs typeface="B Mitra" panose="00000400000000000000" pitchFamily="2" charset="-78"/>
              </a:rPr>
              <a:t>تجهیز کارگاه ساخت نمونه اولیه در تهران و کرج</a:t>
            </a:r>
            <a:endParaRPr lang="fa-IR" dirty="0">
              <a:solidFill>
                <a:srgbClr val="002060"/>
              </a:solidFill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06669843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5E42D79C-D338-4E72-9005-D22CF5F5240D}"/>
              </a:ext>
            </a:extLst>
          </p:cNvPr>
          <p:cNvSpPr/>
          <p:nvPr/>
        </p:nvSpPr>
        <p:spPr>
          <a:xfrm>
            <a:off x="611560" y="1052736"/>
            <a:ext cx="7848872" cy="5805264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257F3F0-DEB4-40C0-B6D3-3DF2664486AA}"/>
              </a:ext>
            </a:extLst>
          </p:cNvPr>
          <p:cNvSpPr/>
          <p:nvPr/>
        </p:nvSpPr>
        <p:spPr>
          <a:xfrm>
            <a:off x="107504" y="116632"/>
            <a:ext cx="8640960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>
                <a:solidFill>
                  <a:srgbClr val="C00000"/>
                </a:solidFill>
                <a:cs typeface="B Titr" panose="00000700000000000000" pitchFamily="2" charset="-78"/>
              </a:rPr>
              <a:t>جهت دار بودن هزینه های پژوهشی</a:t>
            </a:r>
          </a:p>
          <a:p>
            <a:pPr algn="ctr"/>
            <a:endParaRPr lang="en-GB" dirty="0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1FB3184A-22EE-430A-BF1F-50BEB39E786D}"/>
              </a:ext>
            </a:extLst>
          </p:cNvPr>
          <p:cNvSpPr/>
          <p:nvPr/>
        </p:nvSpPr>
        <p:spPr>
          <a:xfrm>
            <a:off x="6660232" y="620688"/>
            <a:ext cx="2016224" cy="15841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a-IR" sz="1100" b="1">
                <a:solidFill>
                  <a:schemeClr val="tx1"/>
                </a:solidFill>
                <a:cs typeface="B Mitra" panose="00000400000000000000" pitchFamily="2" charset="-78"/>
              </a:rPr>
              <a:t>نسبت هزینه های پژوهشی به کل اعتبارات تخصیص یافته به معاونت پژوهشی دانشگاه خوارزمی</a:t>
            </a:r>
            <a:endParaRPr lang="fa-IR" sz="1100" b="1" dirty="0">
              <a:solidFill>
                <a:schemeClr val="tx1"/>
              </a:solidFill>
              <a:cs typeface="B Mitra" panose="00000400000000000000" pitchFamily="2" charset="-78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BE6743A-D6B0-4EBF-AF02-2F825D034629}"/>
              </a:ext>
            </a:extLst>
          </p:cNvPr>
          <p:cNvSpPr/>
          <p:nvPr/>
        </p:nvSpPr>
        <p:spPr>
          <a:xfrm>
            <a:off x="660027" y="2240868"/>
            <a:ext cx="7776864" cy="1368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fa-IR" sz="1400" b="1" dirty="0">
                <a:solidFill>
                  <a:srgbClr val="C00000"/>
                </a:solidFill>
                <a:latin typeface=" b titr"/>
                <a:cs typeface="B Mitra" panose="00000400000000000000" pitchFamily="2" charset="-78"/>
              </a:rPr>
              <a:t>1-کمک به رونق اقتصاد محلی و منطقه ای مبتنی بر فناوری    2-ایجاد فضای لازم جهت گسترش و رشد واحدهای کوچک و متوسط دانش مدار و </a:t>
            </a:r>
            <a:r>
              <a:rPr lang="fa-IR" sz="1400" b="1" dirty="0" err="1">
                <a:solidFill>
                  <a:srgbClr val="C00000"/>
                </a:solidFill>
                <a:latin typeface=" b titr"/>
                <a:cs typeface="B Mitra" panose="00000400000000000000" pitchFamily="2" charset="-78"/>
              </a:rPr>
              <a:t>فناور</a:t>
            </a:r>
            <a:r>
              <a:rPr lang="fa-IR" sz="1400" b="1" dirty="0">
                <a:solidFill>
                  <a:srgbClr val="C00000"/>
                </a:solidFill>
                <a:latin typeface=" b titr"/>
                <a:cs typeface="B Mitra" panose="00000400000000000000" pitchFamily="2" charset="-78"/>
              </a:rPr>
              <a:t> فعال در زمینه های فناوری   3-تولید و توسعه محصولات و فرآیندهای فناوری قابل عرضه به بازار  4-بسترسازی به منظور ایجاد فرصت های شغلی مناسب به منظور جذب </a:t>
            </a:r>
            <a:r>
              <a:rPr lang="fa-IR" sz="1400" b="1" dirty="0" err="1">
                <a:solidFill>
                  <a:srgbClr val="C00000"/>
                </a:solidFill>
                <a:latin typeface=" b titr"/>
                <a:cs typeface="B Mitra" panose="00000400000000000000" pitchFamily="2" charset="-78"/>
              </a:rPr>
              <a:t>کارآفرینان</a:t>
            </a:r>
            <a:r>
              <a:rPr lang="fa-IR" sz="1400" b="1" dirty="0">
                <a:solidFill>
                  <a:srgbClr val="C00000"/>
                </a:solidFill>
                <a:latin typeface=" b titr"/>
                <a:cs typeface="B Mitra" panose="00000400000000000000" pitchFamily="2" charset="-78"/>
              </a:rPr>
              <a:t> و دانش آموختگان دانشگاهی در حوزه های فناوری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DCB9291-7D71-4604-AC83-AE2FB56ED184}"/>
              </a:ext>
            </a:extLst>
          </p:cNvPr>
          <p:cNvSpPr/>
          <p:nvPr/>
        </p:nvSpPr>
        <p:spPr>
          <a:xfrm>
            <a:off x="6372200" y="3645024"/>
            <a:ext cx="1440160" cy="30243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a-IR" dirty="0">
                <a:solidFill>
                  <a:srgbClr val="002060"/>
                </a:solidFill>
                <a:cs typeface="B Mitra" panose="00000400000000000000" pitchFamily="2" charset="-78"/>
              </a:rPr>
              <a:t>شناسایی نیازهای صنعت از طریق برگزاری جلسات هماهنگی با اتاق بازرگانی تهران و البرز و شهرک های صنعتی</a:t>
            </a:r>
          </a:p>
        </p:txBody>
      </p:sp>
      <p:sp>
        <p:nvSpPr>
          <p:cNvPr id="30" name="Arrow: Down 7">
            <a:extLst>
              <a:ext uri="{FF2B5EF4-FFF2-40B4-BE49-F238E27FC236}">
                <a16:creationId xmlns:a16="http://schemas.microsoft.com/office/drawing/2014/main" id="{E40E97DB-28E3-44E6-B203-4A85F77902EA}"/>
              </a:ext>
            </a:extLst>
          </p:cNvPr>
          <p:cNvSpPr/>
          <p:nvPr/>
        </p:nvSpPr>
        <p:spPr>
          <a:xfrm>
            <a:off x="2411760" y="620688"/>
            <a:ext cx="2016224" cy="15841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a-IR" sz="1100" b="1">
                <a:solidFill>
                  <a:schemeClr val="tx1"/>
                </a:solidFill>
                <a:cs typeface="B Mitra" panose="00000400000000000000" pitchFamily="2" charset="-78"/>
              </a:rPr>
              <a:t>نسبت هزینۀ کارکنان پژوهشی به کل هزینۀ کارکنان مؤسسه</a:t>
            </a:r>
            <a:endParaRPr lang="fa-IR" sz="1100" b="1" dirty="0">
              <a:solidFill>
                <a:schemeClr val="tx1"/>
              </a:solidFill>
              <a:cs typeface="B Mitra" panose="00000400000000000000" pitchFamily="2" charset="-78"/>
            </a:endParaRPr>
          </a:p>
        </p:txBody>
      </p:sp>
      <p:sp>
        <p:nvSpPr>
          <p:cNvPr id="32" name="Rectangle: Rounded Corners 13">
            <a:extLst>
              <a:ext uri="{FF2B5EF4-FFF2-40B4-BE49-F238E27FC236}">
                <a16:creationId xmlns:a16="http://schemas.microsoft.com/office/drawing/2014/main" id="{CDCB9291-7D71-4604-AC83-AE2FB56ED184}"/>
              </a:ext>
            </a:extLst>
          </p:cNvPr>
          <p:cNvSpPr/>
          <p:nvPr/>
        </p:nvSpPr>
        <p:spPr>
          <a:xfrm>
            <a:off x="4572000" y="3717032"/>
            <a:ext cx="1656184" cy="30243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a-IR">
                <a:solidFill>
                  <a:srgbClr val="002060"/>
                </a:solidFill>
                <a:cs typeface="B Mitra" panose="00000400000000000000" pitchFamily="2" charset="-78"/>
              </a:rPr>
              <a:t>حمایت و تشکیل شرکت های زایشی مستخرج از دل صنعت با همراهی اساتید و دانشجویان</a:t>
            </a:r>
            <a:endParaRPr lang="fa-IR" dirty="0">
              <a:solidFill>
                <a:srgbClr val="002060"/>
              </a:solidFill>
              <a:cs typeface="B Mitra" panose="00000400000000000000" pitchFamily="2" charset="-78"/>
            </a:endParaRPr>
          </a:p>
        </p:txBody>
      </p:sp>
      <p:sp>
        <p:nvSpPr>
          <p:cNvPr id="9" name="Arrow: Down 4">
            <a:extLst>
              <a:ext uri="{FF2B5EF4-FFF2-40B4-BE49-F238E27FC236}">
                <a16:creationId xmlns:a16="http://schemas.microsoft.com/office/drawing/2014/main" id="{1FB3184A-22EE-430A-BF1F-50BEB39E786D}"/>
              </a:ext>
            </a:extLst>
          </p:cNvPr>
          <p:cNvSpPr/>
          <p:nvPr/>
        </p:nvSpPr>
        <p:spPr>
          <a:xfrm>
            <a:off x="4427984" y="620688"/>
            <a:ext cx="2160240" cy="15841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a-IR" sz="1100" b="1">
                <a:solidFill>
                  <a:schemeClr val="tx1"/>
                </a:solidFill>
                <a:cs typeface="B Mitra" panose="00000400000000000000" pitchFamily="2" charset="-78"/>
              </a:rPr>
              <a:t>سرانۀ هزینۀ پژوهشی هدفمند معاونت پژوهشی به پژوهشگر</a:t>
            </a:r>
            <a:endParaRPr lang="fa-IR" sz="1100" b="1" dirty="0">
              <a:solidFill>
                <a:schemeClr val="tx1"/>
              </a:solidFill>
              <a:cs typeface="B Mitra" panose="00000400000000000000" pitchFamily="2" charset="-78"/>
            </a:endParaRPr>
          </a:p>
        </p:txBody>
      </p:sp>
      <p:sp>
        <p:nvSpPr>
          <p:cNvPr id="12" name="Rectangle: Rounded Corners 13">
            <a:extLst>
              <a:ext uri="{FF2B5EF4-FFF2-40B4-BE49-F238E27FC236}">
                <a16:creationId xmlns:a16="http://schemas.microsoft.com/office/drawing/2014/main" id="{CDCB9291-7D71-4604-AC83-AE2FB56ED184}"/>
              </a:ext>
            </a:extLst>
          </p:cNvPr>
          <p:cNvSpPr/>
          <p:nvPr/>
        </p:nvSpPr>
        <p:spPr>
          <a:xfrm>
            <a:off x="1115616" y="3717032"/>
            <a:ext cx="1440160" cy="30243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a-IR">
                <a:solidFill>
                  <a:srgbClr val="002060"/>
                </a:solidFill>
                <a:cs typeface="B Mitra" panose="00000400000000000000" pitchFamily="2" charset="-78"/>
              </a:rPr>
              <a:t>تشکیل جلسات و شبکه ارتباطی با بازار و صنعت جهت شناسایی محصولات مورد نیاز برای توسعه و نیازمند به روز رسانی</a:t>
            </a:r>
            <a:endParaRPr lang="fa-IR" dirty="0">
              <a:solidFill>
                <a:srgbClr val="002060"/>
              </a:solidFill>
              <a:cs typeface="B Mitra" panose="00000400000000000000" pitchFamily="2" charset="-78"/>
            </a:endParaRPr>
          </a:p>
        </p:txBody>
      </p:sp>
      <p:sp>
        <p:nvSpPr>
          <p:cNvPr id="13" name="Arrow: Down 4">
            <a:extLst>
              <a:ext uri="{FF2B5EF4-FFF2-40B4-BE49-F238E27FC236}">
                <a16:creationId xmlns:a16="http://schemas.microsoft.com/office/drawing/2014/main" id="{1FB3184A-22EE-430A-BF1F-50BEB39E786D}"/>
              </a:ext>
            </a:extLst>
          </p:cNvPr>
          <p:cNvSpPr/>
          <p:nvPr/>
        </p:nvSpPr>
        <p:spPr>
          <a:xfrm>
            <a:off x="323528" y="620688"/>
            <a:ext cx="2016224" cy="15841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a-IR" sz="1100" b="1" dirty="0">
                <a:solidFill>
                  <a:schemeClr val="tx1"/>
                </a:solidFill>
                <a:cs typeface="B Mitra" panose="00000400000000000000" pitchFamily="2" charset="-78"/>
              </a:rPr>
              <a:t>نسبت هزینۀ کارکنان پژوهشی به کل هزینۀ پژوهشی</a:t>
            </a:r>
          </a:p>
        </p:txBody>
      </p:sp>
      <p:sp>
        <p:nvSpPr>
          <p:cNvPr id="15" name="Rectangle: Rounded Corners 13">
            <a:extLst>
              <a:ext uri="{FF2B5EF4-FFF2-40B4-BE49-F238E27FC236}">
                <a16:creationId xmlns:a16="http://schemas.microsoft.com/office/drawing/2014/main" id="{CDCB9291-7D71-4604-AC83-AE2FB56ED184}"/>
              </a:ext>
            </a:extLst>
          </p:cNvPr>
          <p:cNvSpPr/>
          <p:nvPr/>
        </p:nvSpPr>
        <p:spPr>
          <a:xfrm>
            <a:off x="2915816" y="3717032"/>
            <a:ext cx="1512168" cy="30243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a-IR">
                <a:solidFill>
                  <a:srgbClr val="002060"/>
                </a:solidFill>
                <a:cs typeface="B Mitra" panose="00000400000000000000" pitchFamily="2" charset="-78"/>
              </a:rPr>
              <a:t>تخصیص بودجه برای حمایت از توسعه نمونه های اولیه محصولات و فرایندها</a:t>
            </a:r>
            <a:endParaRPr lang="fa-IR" dirty="0">
              <a:solidFill>
                <a:srgbClr val="002060"/>
              </a:solidFill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35500949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1196752"/>
            <a:ext cx="8208912" cy="2376264"/>
          </a:xfrm>
        </p:spPr>
        <p:txBody>
          <a:bodyPr>
            <a:noAutofit/>
          </a:bodyPr>
          <a:lstStyle/>
          <a:p>
            <a:r>
              <a:rPr lang="en-US" sz="6000" b="1" i="1" dirty="0">
                <a:solidFill>
                  <a:schemeClr val="tx1"/>
                </a:solidFill>
              </a:rPr>
              <a:t/>
            </a:r>
            <a:br>
              <a:rPr lang="en-US" sz="6000" b="1" i="1" dirty="0">
                <a:solidFill>
                  <a:schemeClr val="tx1"/>
                </a:solidFill>
              </a:rPr>
            </a:br>
            <a:endParaRPr lang="fa-IR" sz="6000" b="1" i="1" dirty="0">
              <a:solidFill>
                <a:schemeClr val="tx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64704"/>
            <a:ext cx="7560840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9073057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9A061338-2BB3-4A39-BF5C-E304D701218A}"/>
              </a:ext>
            </a:extLst>
          </p:cNvPr>
          <p:cNvSpPr/>
          <p:nvPr/>
        </p:nvSpPr>
        <p:spPr>
          <a:xfrm>
            <a:off x="-36512" y="1052736"/>
            <a:ext cx="2376264" cy="5805264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5E42D79C-D338-4E72-9005-D22CF5F5240D}"/>
              </a:ext>
            </a:extLst>
          </p:cNvPr>
          <p:cNvSpPr/>
          <p:nvPr/>
        </p:nvSpPr>
        <p:spPr>
          <a:xfrm>
            <a:off x="2483768" y="1057697"/>
            <a:ext cx="6653361" cy="5805264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257F3F0-DEB4-40C0-B6D3-3DF2664486AA}"/>
              </a:ext>
            </a:extLst>
          </p:cNvPr>
          <p:cNvSpPr/>
          <p:nvPr/>
        </p:nvSpPr>
        <p:spPr>
          <a:xfrm>
            <a:off x="55404" y="13581"/>
            <a:ext cx="9033191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>
                <a:solidFill>
                  <a:srgbClr val="C00000"/>
                </a:solidFill>
                <a:cs typeface="B Titr" panose="00000700000000000000" pitchFamily="2" charset="-78"/>
              </a:rPr>
              <a:t>ارزش افزوده فعالیت های معاونت پژوهشی دانشگاه خوارزمی (1)</a:t>
            </a: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8AD13757-1C59-43DA-B5D5-A93EBA8DED5F}"/>
              </a:ext>
            </a:extLst>
          </p:cNvPr>
          <p:cNvSpPr/>
          <p:nvPr/>
        </p:nvSpPr>
        <p:spPr>
          <a:xfrm>
            <a:off x="7884368" y="528014"/>
            <a:ext cx="1152128" cy="17575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a-IR" sz="1200" b="1" dirty="0">
                <a:solidFill>
                  <a:schemeClr val="tx1"/>
                </a:solidFill>
                <a:cs typeface="B Mitra" panose="00000400000000000000" pitchFamily="2" charset="-78"/>
              </a:rPr>
              <a:t>بهبود کیفیت محصول فناورانه حاصل از پژوهشهای</a:t>
            </a: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1FB3184A-22EE-430A-BF1F-50BEB39E786D}"/>
              </a:ext>
            </a:extLst>
          </p:cNvPr>
          <p:cNvSpPr/>
          <p:nvPr/>
        </p:nvSpPr>
        <p:spPr>
          <a:xfrm>
            <a:off x="6804248" y="528014"/>
            <a:ext cx="1080120" cy="17850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a-IR" sz="1200" b="1" dirty="0">
                <a:solidFill>
                  <a:schemeClr val="tx1"/>
                </a:solidFill>
                <a:cs typeface="B Mitra" panose="00000400000000000000" pitchFamily="2" charset="-78"/>
              </a:rPr>
              <a:t>میزان بهبود کیفیت فرایند حاصل از پژوهشهای</a:t>
            </a: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40ED6414-3431-49ED-A14A-7AF2207526FE}"/>
              </a:ext>
            </a:extLst>
          </p:cNvPr>
          <p:cNvSpPr/>
          <p:nvPr/>
        </p:nvSpPr>
        <p:spPr>
          <a:xfrm>
            <a:off x="5371105" y="528014"/>
            <a:ext cx="1368152" cy="18104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a-IR" sz="1200" b="1" dirty="0">
                <a:solidFill>
                  <a:schemeClr val="tx1"/>
                </a:solidFill>
                <a:cs typeface="B Mitra" panose="00000400000000000000" pitchFamily="2" charset="-78"/>
              </a:rPr>
              <a:t>سرانۀ ساعت های آموزش به پژوهشگر </a:t>
            </a: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4ADDDAEB-A146-4808-A859-D6B6CE56AB5B}"/>
              </a:ext>
            </a:extLst>
          </p:cNvPr>
          <p:cNvSpPr/>
          <p:nvPr/>
        </p:nvSpPr>
        <p:spPr>
          <a:xfrm>
            <a:off x="3995936" y="528014"/>
            <a:ext cx="1368152" cy="17575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a-IR" sz="1200" b="1" dirty="0">
                <a:solidFill>
                  <a:schemeClr val="tx1"/>
                </a:solidFill>
                <a:cs typeface="B Mitra" panose="00000400000000000000" pitchFamily="2" charset="-78"/>
              </a:rPr>
              <a:t>کاهش هزینه های تولید حاصل از پژوهشهای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BE6743A-D6B0-4EBF-AF02-2F825D034629}"/>
              </a:ext>
            </a:extLst>
          </p:cNvPr>
          <p:cNvSpPr/>
          <p:nvPr/>
        </p:nvSpPr>
        <p:spPr>
          <a:xfrm>
            <a:off x="2771800" y="2348880"/>
            <a:ext cx="6336704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>
                <a:solidFill>
                  <a:srgbClr val="C00000"/>
                </a:solidFill>
                <a:latin typeface=" b titr"/>
                <a:cs typeface="B Mitra" panose="00000400000000000000" pitchFamily="2" charset="-78"/>
              </a:rPr>
              <a:t>ایجاد جاذبه برای شکل گیری شرکت های خصوصی فناوری با ارائه سرویس های مورد نیاز</a:t>
            </a:r>
            <a:endParaRPr lang="fa-IR" sz="2000" b="1" dirty="0">
              <a:solidFill>
                <a:srgbClr val="C00000"/>
              </a:solidFill>
              <a:latin typeface=" b titr"/>
              <a:cs typeface="B Mitra" panose="00000400000000000000" pitchFamily="2" charset="-78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552FB1F-C16B-4F9F-8ED5-919DD3B62DDB}"/>
              </a:ext>
            </a:extLst>
          </p:cNvPr>
          <p:cNvSpPr/>
          <p:nvPr/>
        </p:nvSpPr>
        <p:spPr>
          <a:xfrm>
            <a:off x="-36512" y="2348880"/>
            <a:ext cx="2016224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400" b="1" dirty="0">
                <a:solidFill>
                  <a:srgbClr val="C00000"/>
                </a:solidFill>
                <a:latin typeface=" b titr"/>
                <a:cs typeface="B Mitra" panose="00000400000000000000" pitchFamily="2" charset="-78"/>
              </a:rPr>
              <a:t>کاهش ریسک مؤسسات نوبنیاد با کمک به جذب سرمایه های اولیه آنها و ارائه مشاوره های لازم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DCB9291-7D71-4604-AC83-AE2FB56ED184}"/>
              </a:ext>
            </a:extLst>
          </p:cNvPr>
          <p:cNvSpPr/>
          <p:nvPr/>
        </p:nvSpPr>
        <p:spPr>
          <a:xfrm>
            <a:off x="7740352" y="3501008"/>
            <a:ext cx="576064" cy="30243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a-IR">
                <a:solidFill>
                  <a:srgbClr val="002060"/>
                </a:solidFill>
                <a:cs typeface="B Mitra" panose="00000400000000000000" pitchFamily="2" charset="-78"/>
              </a:rPr>
              <a:t>تجهیز فضای کالبدی </a:t>
            </a:r>
            <a:endParaRPr lang="fa-IR" dirty="0">
              <a:solidFill>
                <a:srgbClr val="002060"/>
              </a:solidFill>
              <a:cs typeface="B Mitra" panose="00000400000000000000" pitchFamily="2" charset="-78"/>
            </a:endParaRPr>
          </a:p>
        </p:txBody>
      </p:sp>
      <p:sp>
        <p:nvSpPr>
          <p:cNvPr id="29" name="Arrow: Down 7">
            <a:extLst>
              <a:ext uri="{FF2B5EF4-FFF2-40B4-BE49-F238E27FC236}">
                <a16:creationId xmlns:a16="http://schemas.microsoft.com/office/drawing/2014/main" id="{E40E97DB-28E3-44E6-B203-4A85F77902EA}"/>
              </a:ext>
            </a:extLst>
          </p:cNvPr>
          <p:cNvSpPr/>
          <p:nvPr/>
        </p:nvSpPr>
        <p:spPr>
          <a:xfrm>
            <a:off x="2702576" y="533449"/>
            <a:ext cx="1368152" cy="17368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a-IR" sz="1200" b="1" dirty="0">
                <a:solidFill>
                  <a:schemeClr val="tx1"/>
                </a:solidFill>
                <a:cs typeface="B Mitra" panose="00000400000000000000" pitchFamily="2" charset="-78"/>
              </a:rPr>
              <a:t>سرانۀ ساعت های ارائۀ مشاورۀ به پژوهشگر </a:t>
            </a:r>
          </a:p>
        </p:txBody>
      </p:sp>
      <p:sp>
        <p:nvSpPr>
          <p:cNvPr id="30" name="Arrow: Down 7">
            <a:extLst>
              <a:ext uri="{FF2B5EF4-FFF2-40B4-BE49-F238E27FC236}">
                <a16:creationId xmlns:a16="http://schemas.microsoft.com/office/drawing/2014/main" id="{E40E97DB-28E3-44E6-B203-4A85F77902EA}"/>
              </a:ext>
            </a:extLst>
          </p:cNvPr>
          <p:cNvSpPr/>
          <p:nvPr/>
        </p:nvSpPr>
        <p:spPr>
          <a:xfrm>
            <a:off x="85896" y="547890"/>
            <a:ext cx="1694972" cy="18312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a-IR" sz="1200" b="1" dirty="0">
                <a:solidFill>
                  <a:schemeClr val="tx1"/>
                </a:solidFill>
                <a:cs typeface="B Mitra" panose="00000400000000000000" pitchFamily="2" charset="-78"/>
              </a:rPr>
              <a:t>تعداد شرکتهای نوپای تأسیس شده</a:t>
            </a:r>
          </a:p>
        </p:txBody>
      </p:sp>
      <p:sp>
        <p:nvSpPr>
          <p:cNvPr id="31" name="Rectangle: Rounded Corners 13">
            <a:extLst>
              <a:ext uri="{FF2B5EF4-FFF2-40B4-BE49-F238E27FC236}">
                <a16:creationId xmlns:a16="http://schemas.microsoft.com/office/drawing/2014/main" id="{CDCB9291-7D71-4604-AC83-AE2FB56ED184}"/>
              </a:ext>
            </a:extLst>
          </p:cNvPr>
          <p:cNvSpPr/>
          <p:nvPr/>
        </p:nvSpPr>
        <p:spPr>
          <a:xfrm>
            <a:off x="6876256" y="3501008"/>
            <a:ext cx="576064" cy="30243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a-IR">
                <a:solidFill>
                  <a:srgbClr val="002060"/>
                </a:solidFill>
                <a:cs typeface="B Mitra" panose="00000400000000000000" pitchFamily="2" charset="-78"/>
              </a:rPr>
              <a:t>تخصیص وامهای فناوری</a:t>
            </a:r>
            <a:endParaRPr lang="fa-IR" dirty="0">
              <a:solidFill>
                <a:srgbClr val="002060"/>
              </a:solidFill>
              <a:cs typeface="B Mitra" panose="00000400000000000000" pitchFamily="2" charset="-78"/>
            </a:endParaRPr>
          </a:p>
        </p:txBody>
      </p:sp>
      <p:sp>
        <p:nvSpPr>
          <p:cNvPr id="32" name="Rectangle: Rounded Corners 13">
            <a:extLst>
              <a:ext uri="{FF2B5EF4-FFF2-40B4-BE49-F238E27FC236}">
                <a16:creationId xmlns:a16="http://schemas.microsoft.com/office/drawing/2014/main" id="{CDCB9291-7D71-4604-AC83-AE2FB56ED184}"/>
              </a:ext>
            </a:extLst>
          </p:cNvPr>
          <p:cNvSpPr/>
          <p:nvPr/>
        </p:nvSpPr>
        <p:spPr>
          <a:xfrm>
            <a:off x="5868144" y="3501008"/>
            <a:ext cx="576064" cy="30243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a-IR">
                <a:solidFill>
                  <a:srgbClr val="002060"/>
                </a:solidFill>
                <a:cs typeface="B Mitra" panose="00000400000000000000" pitchFamily="2" charset="-78"/>
              </a:rPr>
              <a:t>تخصیص گرنت فناوری به اساتید</a:t>
            </a:r>
            <a:endParaRPr lang="fa-IR" dirty="0">
              <a:solidFill>
                <a:srgbClr val="002060"/>
              </a:solidFill>
              <a:cs typeface="B Mitra" panose="00000400000000000000" pitchFamily="2" charset="-78"/>
            </a:endParaRPr>
          </a:p>
        </p:txBody>
      </p:sp>
      <p:sp>
        <p:nvSpPr>
          <p:cNvPr id="33" name="Rectangle: Rounded Corners 13">
            <a:extLst>
              <a:ext uri="{FF2B5EF4-FFF2-40B4-BE49-F238E27FC236}">
                <a16:creationId xmlns:a16="http://schemas.microsoft.com/office/drawing/2014/main" id="{CDCB9291-7D71-4604-AC83-AE2FB56ED184}"/>
              </a:ext>
            </a:extLst>
          </p:cNvPr>
          <p:cNvSpPr/>
          <p:nvPr/>
        </p:nvSpPr>
        <p:spPr>
          <a:xfrm>
            <a:off x="4499992" y="3501008"/>
            <a:ext cx="936104" cy="31060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a-IR" dirty="0">
                <a:solidFill>
                  <a:srgbClr val="002060"/>
                </a:solidFill>
                <a:cs typeface="B Mitra" panose="00000400000000000000" pitchFamily="2" charset="-78"/>
              </a:rPr>
              <a:t>مشارکت با صندوق های خطر پذیر برای سرمایه گذاری ها</a:t>
            </a:r>
          </a:p>
        </p:txBody>
      </p:sp>
      <p:sp>
        <p:nvSpPr>
          <p:cNvPr id="34" name="Rectangle: Rounded Corners 13">
            <a:extLst>
              <a:ext uri="{FF2B5EF4-FFF2-40B4-BE49-F238E27FC236}">
                <a16:creationId xmlns:a16="http://schemas.microsoft.com/office/drawing/2014/main" id="{CDCB9291-7D71-4604-AC83-AE2FB56ED184}"/>
              </a:ext>
            </a:extLst>
          </p:cNvPr>
          <p:cNvSpPr/>
          <p:nvPr/>
        </p:nvSpPr>
        <p:spPr>
          <a:xfrm>
            <a:off x="3347864" y="3536805"/>
            <a:ext cx="631573" cy="30702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a-IR" dirty="0">
                <a:solidFill>
                  <a:srgbClr val="002060"/>
                </a:solidFill>
                <a:cs typeface="B Mitra" panose="00000400000000000000" pitchFamily="2" charset="-78"/>
              </a:rPr>
              <a:t>انجام کارگاه های ترویجی</a:t>
            </a:r>
          </a:p>
        </p:txBody>
      </p:sp>
      <p:sp>
        <p:nvSpPr>
          <p:cNvPr id="38" name="Rectangle: Rounded Corners 13">
            <a:extLst>
              <a:ext uri="{FF2B5EF4-FFF2-40B4-BE49-F238E27FC236}">
                <a16:creationId xmlns:a16="http://schemas.microsoft.com/office/drawing/2014/main" id="{CDCB9291-7D71-4604-AC83-AE2FB56ED184}"/>
              </a:ext>
            </a:extLst>
          </p:cNvPr>
          <p:cNvSpPr/>
          <p:nvPr/>
        </p:nvSpPr>
        <p:spPr>
          <a:xfrm>
            <a:off x="1619672" y="3501008"/>
            <a:ext cx="631573" cy="3034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a-IR" sz="1600" dirty="0">
                <a:solidFill>
                  <a:srgbClr val="002060"/>
                </a:solidFill>
                <a:cs typeface="B Mitra" panose="00000400000000000000" pitchFamily="2" charset="-78"/>
              </a:rPr>
              <a:t>به کارگیری منتورهای خبره</a:t>
            </a:r>
          </a:p>
        </p:txBody>
      </p:sp>
      <p:sp>
        <p:nvSpPr>
          <p:cNvPr id="39" name="Rectangle: Rounded Corners 13">
            <a:extLst>
              <a:ext uri="{FF2B5EF4-FFF2-40B4-BE49-F238E27FC236}">
                <a16:creationId xmlns:a16="http://schemas.microsoft.com/office/drawing/2014/main" id="{CDCB9291-7D71-4604-AC83-AE2FB56ED184}"/>
              </a:ext>
            </a:extLst>
          </p:cNvPr>
          <p:cNvSpPr/>
          <p:nvPr/>
        </p:nvSpPr>
        <p:spPr>
          <a:xfrm>
            <a:off x="755576" y="3429000"/>
            <a:ext cx="631573" cy="31683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a-IR" dirty="0">
                <a:solidFill>
                  <a:srgbClr val="002060"/>
                </a:solidFill>
                <a:cs typeface="B Mitra" panose="00000400000000000000" pitchFamily="2" charset="-78"/>
              </a:rPr>
              <a:t>بررسی مدل های  کسب و کار</a:t>
            </a:r>
          </a:p>
        </p:txBody>
      </p:sp>
      <p:sp>
        <p:nvSpPr>
          <p:cNvPr id="40" name="Rectangle: Rounded Corners 13">
            <a:extLst>
              <a:ext uri="{FF2B5EF4-FFF2-40B4-BE49-F238E27FC236}">
                <a16:creationId xmlns:a16="http://schemas.microsoft.com/office/drawing/2014/main" id="{CDCB9291-7D71-4604-AC83-AE2FB56ED184}"/>
              </a:ext>
            </a:extLst>
          </p:cNvPr>
          <p:cNvSpPr/>
          <p:nvPr/>
        </p:nvSpPr>
        <p:spPr>
          <a:xfrm>
            <a:off x="35496" y="3429000"/>
            <a:ext cx="559565" cy="31060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a-IR" dirty="0">
                <a:solidFill>
                  <a:srgbClr val="002060"/>
                </a:solidFill>
                <a:cs typeface="B Mitra" panose="00000400000000000000" pitchFamily="2" charset="-78"/>
              </a:rPr>
              <a:t>مشاوره توسط منتورهای بازاریابی</a:t>
            </a:r>
          </a:p>
        </p:txBody>
      </p:sp>
    </p:spTree>
    <p:extLst>
      <p:ext uri="{BB962C8B-B14F-4D97-AF65-F5344CB8AC3E}">
        <p14:creationId xmlns:p14="http://schemas.microsoft.com/office/powerpoint/2010/main" val="3309237394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9A061338-2BB3-4A39-BF5C-E304D701218A}"/>
              </a:ext>
            </a:extLst>
          </p:cNvPr>
          <p:cNvSpPr/>
          <p:nvPr/>
        </p:nvSpPr>
        <p:spPr>
          <a:xfrm>
            <a:off x="-36512" y="1052736"/>
            <a:ext cx="2376264" cy="5805264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5E42D79C-D338-4E72-9005-D22CF5F5240D}"/>
              </a:ext>
            </a:extLst>
          </p:cNvPr>
          <p:cNvSpPr/>
          <p:nvPr/>
        </p:nvSpPr>
        <p:spPr>
          <a:xfrm>
            <a:off x="2397447" y="1052736"/>
            <a:ext cx="6711057" cy="5805264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257F3F0-DEB4-40C0-B6D3-3DF2664486AA}"/>
              </a:ext>
            </a:extLst>
          </p:cNvPr>
          <p:cNvSpPr/>
          <p:nvPr/>
        </p:nvSpPr>
        <p:spPr>
          <a:xfrm>
            <a:off x="323528" y="116632"/>
            <a:ext cx="8640960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>
                <a:solidFill>
                  <a:srgbClr val="C00000"/>
                </a:solidFill>
                <a:cs typeface="B Titr" panose="00000700000000000000" pitchFamily="2" charset="-78"/>
              </a:rPr>
              <a:t>ارزش افزوده فعالیت های معاونت پژوهشی دانشگاه </a:t>
            </a:r>
            <a:r>
              <a:rPr lang="fa-IR" b="1" dirty="0" err="1">
                <a:solidFill>
                  <a:srgbClr val="C00000"/>
                </a:solidFill>
                <a:cs typeface="B Titr" panose="00000700000000000000" pitchFamily="2" charset="-78"/>
              </a:rPr>
              <a:t>خوارزمی</a:t>
            </a:r>
            <a:r>
              <a:rPr lang="fa-IR" b="1" dirty="0">
                <a:solidFill>
                  <a:srgbClr val="C00000"/>
                </a:solidFill>
                <a:cs typeface="B Titr" panose="00000700000000000000" pitchFamily="2" charset="-78"/>
              </a:rPr>
              <a:t> (2)</a:t>
            </a:r>
          </a:p>
          <a:p>
            <a:pPr algn="ctr"/>
            <a:endParaRPr lang="en-GB" b="1" dirty="0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1FB3184A-22EE-430A-BF1F-50BEB39E786D}"/>
              </a:ext>
            </a:extLst>
          </p:cNvPr>
          <p:cNvSpPr/>
          <p:nvPr/>
        </p:nvSpPr>
        <p:spPr>
          <a:xfrm>
            <a:off x="6876256" y="617299"/>
            <a:ext cx="1800200" cy="156088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a-IR" sz="1400" b="1" dirty="0">
                <a:solidFill>
                  <a:schemeClr val="tx1"/>
                </a:solidFill>
                <a:cs typeface="B Mitra" panose="00000400000000000000" pitchFamily="2" charset="-78"/>
              </a:rPr>
              <a:t>نسبت درآمدهای پژوهشی به کل اعتبارات تخصیص </a:t>
            </a:r>
            <a:r>
              <a:rPr lang="fa-IR" sz="1400" b="1" dirty="0" err="1">
                <a:solidFill>
                  <a:schemeClr val="tx1"/>
                </a:solidFill>
                <a:cs typeface="B Mitra" panose="00000400000000000000" pitchFamily="2" charset="-78"/>
              </a:rPr>
              <a:t>یافتۀ</a:t>
            </a:r>
            <a:r>
              <a:rPr lang="fa-IR" sz="1400" b="1" dirty="0">
                <a:solidFill>
                  <a:schemeClr val="tx1"/>
                </a:solidFill>
                <a:cs typeface="B Mitra" panose="00000400000000000000" pitchFamily="2" charset="-78"/>
              </a:rPr>
              <a:t> معاونت </a:t>
            </a: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40ED6414-3431-49ED-A14A-7AF2207526FE}"/>
              </a:ext>
            </a:extLst>
          </p:cNvPr>
          <p:cNvSpPr/>
          <p:nvPr/>
        </p:nvSpPr>
        <p:spPr>
          <a:xfrm>
            <a:off x="4843324" y="633276"/>
            <a:ext cx="1866666" cy="15449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a-IR" sz="1400" b="1" dirty="0">
                <a:solidFill>
                  <a:schemeClr val="tx1"/>
                </a:solidFill>
                <a:cs typeface="B Mitra" panose="00000400000000000000" pitchFamily="2" charset="-78"/>
              </a:rPr>
              <a:t>سرانۀ درآمدهای پژوهشی معاونت به پژوهشگر </a:t>
            </a: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4ADDDAEB-A146-4808-A859-D6B6CE56AB5B}"/>
              </a:ext>
            </a:extLst>
          </p:cNvPr>
          <p:cNvSpPr/>
          <p:nvPr/>
        </p:nvSpPr>
        <p:spPr>
          <a:xfrm>
            <a:off x="2816594" y="617299"/>
            <a:ext cx="1800200" cy="15449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a-IR" sz="1400" b="1" dirty="0">
                <a:solidFill>
                  <a:schemeClr val="tx1"/>
                </a:solidFill>
                <a:cs typeface="B Mitra" panose="00000400000000000000" pitchFamily="2" charset="-78"/>
              </a:rPr>
              <a:t>نسبت حجم قراردادهای همکاری با صنعت یا جامعه به حجم کل قراردادها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BE6743A-D6B0-4EBF-AF02-2F825D034629}"/>
              </a:ext>
            </a:extLst>
          </p:cNvPr>
          <p:cNvSpPr/>
          <p:nvPr/>
        </p:nvSpPr>
        <p:spPr>
          <a:xfrm>
            <a:off x="2584623" y="2233559"/>
            <a:ext cx="6336704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>
                <a:solidFill>
                  <a:srgbClr val="C00000"/>
                </a:solidFill>
                <a:latin typeface=" b titr"/>
                <a:cs typeface="B Mitra" panose="00000400000000000000" pitchFamily="2" charset="-78"/>
              </a:rPr>
              <a:t>ایجاد بستر لازم برای افزایش کمی و کیفی طرح‌های تحقیقاتی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552FB1F-C16B-4F9F-8ED5-919DD3B62DDB}"/>
              </a:ext>
            </a:extLst>
          </p:cNvPr>
          <p:cNvSpPr/>
          <p:nvPr/>
        </p:nvSpPr>
        <p:spPr>
          <a:xfrm>
            <a:off x="107504" y="2204864"/>
            <a:ext cx="2232248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>
                <a:solidFill>
                  <a:srgbClr val="C00000"/>
                </a:solidFill>
                <a:latin typeface=" b titr"/>
                <a:cs typeface="B Mitra" panose="00000400000000000000" pitchFamily="2" charset="-78"/>
              </a:rPr>
              <a:t>اخذ مجوز آزمایشگاه معتمد سازمان ها و عضویت در سازمان استاندارد </a:t>
            </a:r>
            <a:endParaRPr lang="fa-IR" b="1" dirty="0">
              <a:solidFill>
                <a:srgbClr val="C00000"/>
              </a:solidFill>
              <a:latin typeface=" b titr"/>
              <a:cs typeface="B Mitra" panose="00000400000000000000" pitchFamily="2" charset="-78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DCB9291-7D71-4604-AC83-AE2FB56ED184}"/>
              </a:ext>
            </a:extLst>
          </p:cNvPr>
          <p:cNvSpPr/>
          <p:nvPr/>
        </p:nvSpPr>
        <p:spPr>
          <a:xfrm>
            <a:off x="8083893" y="3501008"/>
            <a:ext cx="576064" cy="32403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a-IR" b="1" dirty="0">
                <a:solidFill>
                  <a:srgbClr val="002060"/>
                </a:solidFill>
                <a:cs typeface="B Mitra" panose="00000400000000000000" pitchFamily="2" charset="-78"/>
              </a:rPr>
              <a:t>ایجاد کارگروه‌های تخصصی طرح</a:t>
            </a:r>
          </a:p>
        </p:txBody>
      </p:sp>
      <p:sp>
        <p:nvSpPr>
          <p:cNvPr id="30" name="Arrow: Down 7">
            <a:extLst>
              <a:ext uri="{FF2B5EF4-FFF2-40B4-BE49-F238E27FC236}">
                <a16:creationId xmlns:a16="http://schemas.microsoft.com/office/drawing/2014/main" id="{E40E97DB-28E3-44E6-B203-4A85F77902EA}"/>
              </a:ext>
            </a:extLst>
          </p:cNvPr>
          <p:cNvSpPr/>
          <p:nvPr/>
        </p:nvSpPr>
        <p:spPr>
          <a:xfrm>
            <a:off x="-36512" y="633276"/>
            <a:ext cx="2304256" cy="15715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a-IR" sz="1400" b="1" dirty="0">
                <a:solidFill>
                  <a:schemeClr val="tx1"/>
                </a:solidFill>
                <a:cs typeface="B Mitra" panose="00000400000000000000" pitchFamily="2" charset="-78"/>
              </a:rPr>
              <a:t>نسبت درآمدهای حاصل از ارائه خدمات آزمایشگاهی به کل درآمد</a:t>
            </a:r>
          </a:p>
        </p:txBody>
      </p:sp>
      <p:sp>
        <p:nvSpPr>
          <p:cNvPr id="31" name="Rectangle: Rounded Corners 13">
            <a:extLst>
              <a:ext uri="{FF2B5EF4-FFF2-40B4-BE49-F238E27FC236}">
                <a16:creationId xmlns:a16="http://schemas.microsoft.com/office/drawing/2014/main" id="{CDCB9291-7D71-4604-AC83-AE2FB56ED184}"/>
              </a:ext>
            </a:extLst>
          </p:cNvPr>
          <p:cNvSpPr/>
          <p:nvPr/>
        </p:nvSpPr>
        <p:spPr>
          <a:xfrm>
            <a:off x="7219797" y="3501008"/>
            <a:ext cx="576064" cy="33123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a-IR" b="1">
                <a:solidFill>
                  <a:srgbClr val="002060"/>
                </a:solidFill>
                <a:cs typeface="B Mitra" panose="00000400000000000000" pitchFamily="2" charset="-78"/>
              </a:rPr>
              <a:t>تدوین دستورالعمل‌‌ها و آئین‌نامه‌های کاربردی</a:t>
            </a:r>
            <a:endParaRPr lang="fa-IR" b="1" dirty="0">
              <a:solidFill>
                <a:srgbClr val="002060"/>
              </a:solidFill>
              <a:cs typeface="B Mitra" panose="00000400000000000000" pitchFamily="2" charset="-78"/>
            </a:endParaRPr>
          </a:p>
        </p:txBody>
      </p:sp>
      <p:sp>
        <p:nvSpPr>
          <p:cNvPr id="32" name="Rectangle: Rounded Corners 13">
            <a:extLst>
              <a:ext uri="{FF2B5EF4-FFF2-40B4-BE49-F238E27FC236}">
                <a16:creationId xmlns:a16="http://schemas.microsoft.com/office/drawing/2014/main" id="{CDCB9291-7D71-4604-AC83-AE2FB56ED184}"/>
              </a:ext>
            </a:extLst>
          </p:cNvPr>
          <p:cNvSpPr/>
          <p:nvPr/>
        </p:nvSpPr>
        <p:spPr>
          <a:xfrm>
            <a:off x="6427709" y="3501008"/>
            <a:ext cx="576064" cy="32403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a-IR" b="1">
                <a:solidFill>
                  <a:srgbClr val="002060"/>
                </a:solidFill>
                <a:cs typeface="B Mitra" panose="00000400000000000000" pitchFamily="2" charset="-78"/>
              </a:rPr>
              <a:t>عملیاتی کردن تفاهم‌نامه‌ها</a:t>
            </a:r>
            <a:endParaRPr lang="fa-IR" b="1" dirty="0">
              <a:solidFill>
                <a:srgbClr val="002060"/>
              </a:solidFill>
              <a:cs typeface="B Mitra" panose="00000400000000000000" pitchFamily="2" charset="-78"/>
            </a:endParaRPr>
          </a:p>
        </p:txBody>
      </p:sp>
      <p:sp>
        <p:nvSpPr>
          <p:cNvPr id="33" name="Rectangle: Rounded Corners 13">
            <a:extLst>
              <a:ext uri="{FF2B5EF4-FFF2-40B4-BE49-F238E27FC236}">
                <a16:creationId xmlns:a16="http://schemas.microsoft.com/office/drawing/2014/main" id="{CDCB9291-7D71-4604-AC83-AE2FB56ED184}"/>
              </a:ext>
            </a:extLst>
          </p:cNvPr>
          <p:cNvSpPr/>
          <p:nvPr/>
        </p:nvSpPr>
        <p:spPr>
          <a:xfrm>
            <a:off x="5563613" y="3438726"/>
            <a:ext cx="792088" cy="33746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a-IR" b="1" dirty="0">
                <a:solidFill>
                  <a:srgbClr val="002060"/>
                </a:solidFill>
                <a:cs typeface="B Mitra" panose="00000400000000000000" pitchFamily="2" charset="-78"/>
              </a:rPr>
              <a:t>ایجاد مرکز نوآوری و شکوفایی تخصصی</a:t>
            </a:r>
          </a:p>
        </p:txBody>
      </p:sp>
      <p:sp>
        <p:nvSpPr>
          <p:cNvPr id="34" name="Rectangle: Rounded Corners 13">
            <a:extLst>
              <a:ext uri="{FF2B5EF4-FFF2-40B4-BE49-F238E27FC236}">
                <a16:creationId xmlns:a16="http://schemas.microsoft.com/office/drawing/2014/main" id="{CDCB9291-7D71-4604-AC83-AE2FB56ED184}"/>
              </a:ext>
            </a:extLst>
          </p:cNvPr>
          <p:cNvSpPr/>
          <p:nvPr/>
        </p:nvSpPr>
        <p:spPr>
          <a:xfrm>
            <a:off x="4627509" y="3438726"/>
            <a:ext cx="775588" cy="33026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a-IR" b="1" dirty="0">
                <a:solidFill>
                  <a:srgbClr val="002060"/>
                </a:solidFill>
                <a:cs typeface="B Mitra" panose="00000400000000000000" pitchFamily="2" charset="-78"/>
              </a:rPr>
              <a:t>ایجاد کلینیک صنعت</a:t>
            </a:r>
          </a:p>
        </p:txBody>
      </p:sp>
      <p:sp>
        <p:nvSpPr>
          <p:cNvPr id="39" name="Rectangle: Rounded Corners 13">
            <a:extLst>
              <a:ext uri="{FF2B5EF4-FFF2-40B4-BE49-F238E27FC236}">
                <a16:creationId xmlns:a16="http://schemas.microsoft.com/office/drawing/2014/main" id="{CDCB9291-7D71-4604-AC83-AE2FB56ED184}"/>
              </a:ext>
            </a:extLst>
          </p:cNvPr>
          <p:cNvSpPr/>
          <p:nvPr/>
        </p:nvSpPr>
        <p:spPr>
          <a:xfrm>
            <a:off x="323528" y="3429000"/>
            <a:ext cx="1440160" cy="31683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a-IR" b="1" dirty="0">
                <a:solidFill>
                  <a:srgbClr val="002060"/>
                </a:solidFill>
                <a:cs typeface="B Mitra" panose="00000400000000000000" pitchFamily="2" charset="-78"/>
              </a:rPr>
              <a:t>استانداردسازی آزمون ها، تجهیزات</a:t>
            </a:r>
          </a:p>
        </p:txBody>
      </p:sp>
      <p:sp>
        <p:nvSpPr>
          <p:cNvPr id="21" name="Rectangle: Rounded Corners 13">
            <a:extLst>
              <a:ext uri="{FF2B5EF4-FFF2-40B4-BE49-F238E27FC236}">
                <a16:creationId xmlns:a16="http://schemas.microsoft.com/office/drawing/2014/main" id="{CDCB9291-7D71-4604-AC83-AE2FB56ED184}"/>
              </a:ext>
            </a:extLst>
          </p:cNvPr>
          <p:cNvSpPr/>
          <p:nvPr/>
        </p:nvSpPr>
        <p:spPr>
          <a:xfrm>
            <a:off x="3763413" y="3438726"/>
            <a:ext cx="775589" cy="33026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a-IR" b="1" dirty="0">
                <a:solidFill>
                  <a:srgbClr val="002060"/>
                </a:solidFill>
                <a:cs typeface="B Mitra" panose="00000400000000000000" pitchFamily="2" charset="-78"/>
              </a:rPr>
              <a:t>حضور موثر در نمایشگاه‌های</a:t>
            </a:r>
          </a:p>
        </p:txBody>
      </p:sp>
      <p:sp>
        <p:nvSpPr>
          <p:cNvPr id="22" name="Rectangle: Rounded Corners 13">
            <a:extLst>
              <a:ext uri="{FF2B5EF4-FFF2-40B4-BE49-F238E27FC236}">
                <a16:creationId xmlns:a16="http://schemas.microsoft.com/office/drawing/2014/main" id="{CDCB9291-7D71-4604-AC83-AE2FB56ED184}"/>
              </a:ext>
            </a:extLst>
          </p:cNvPr>
          <p:cNvSpPr/>
          <p:nvPr/>
        </p:nvSpPr>
        <p:spPr>
          <a:xfrm>
            <a:off x="2771800" y="3429000"/>
            <a:ext cx="919605" cy="33123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a-IR" b="1" dirty="0">
                <a:solidFill>
                  <a:srgbClr val="002060"/>
                </a:solidFill>
                <a:cs typeface="B Mitra" panose="00000400000000000000" pitchFamily="2" charset="-78"/>
              </a:rPr>
              <a:t>برگزاری کارگاه‌های توانمندسازی</a:t>
            </a:r>
          </a:p>
        </p:txBody>
      </p:sp>
    </p:spTree>
    <p:extLst>
      <p:ext uri="{BB962C8B-B14F-4D97-AF65-F5344CB8AC3E}">
        <p14:creationId xmlns:p14="http://schemas.microsoft.com/office/powerpoint/2010/main" val="2125504721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8036D4AE-EE7D-42E4-9DA7-C7A664117D25}"/>
              </a:ext>
            </a:extLst>
          </p:cNvPr>
          <p:cNvSpPr/>
          <p:nvPr/>
        </p:nvSpPr>
        <p:spPr>
          <a:xfrm>
            <a:off x="539552" y="1050257"/>
            <a:ext cx="5184576" cy="5805264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5E42D79C-D338-4E72-9005-D22CF5F5240D}"/>
              </a:ext>
            </a:extLst>
          </p:cNvPr>
          <p:cNvSpPr/>
          <p:nvPr/>
        </p:nvSpPr>
        <p:spPr>
          <a:xfrm>
            <a:off x="5724128" y="1050257"/>
            <a:ext cx="3384376" cy="5807743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257F3F0-DEB4-40C0-B6D3-3DF2664486AA}"/>
              </a:ext>
            </a:extLst>
          </p:cNvPr>
          <p:cNvSpPr/>
          <p:nvPr/>
        </p:nvSpPr>
        <p:spPr>
          <a:xfrm>
            <a:off x="408152" y="57006"/>
            <a:ext cx="8640960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>
                <a:solidFill>
                  <a:srgbClr val="C00000"/>
                </a:solidFill>
                <a:cs typeface="B Titr" panose="00000700000000000000" pitchFamily="2" charset="-78"/>
              </a:rPr>
              <a:t>ارزش افزوده فعالیت های معاونت پژوهشی دانشگاه </a:t>
            </a:r>
            <a:r>
              <a:rPr lang="fa-IR" b="1" dirty="0" err="1">
                <a:solidFill>
                  <a:srgbClr val="C00000"/>
                </a:solidFill>
                <a:cs typeface="B Titr" panose="00000700000000000000" pitchFamily="2" charset="-78"/>
              </a:rPr>
              <a:t>خوارزمی</a:t>
            </a:r>
            <a:r>
              <a:rPr lang="fa-IR" b="1" dirty="0">
                <a:solidFill>
                  <a:srgbClr val="C00000"/>
                </a:solidFill>
                <a:cs typeface="B Titr" panose="00000700000000000000" pitchFamily="2" charset="-78"/>
              </a:rPr>
              <a:t> (3)</a:t>
            </a:r>
          </a:p>
          <a:p>
            <a:pPr algn="ctr"/>
            <a:endParaRPr lang="en-GB" b="1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BE6743A-D6B0-4EBF-AF02-2F825D034629}"/>
              </a:ext>
            </a:extLst>
          </p:cNvPr>
          <p:cNvSpPr/>
          <p:nvPr/>
        </p:nvSpPr>
        <p:spPr>
          <a:xfrm>
            <a:off x="5940152" y="2492896"/>
            <a:ext cx="3126844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fa-IR" b="1" dirty="0">
                <a:solidFill>
                  <a:srgbClr val="C00000"/>
                </a:solidFill>
                <a:latin typeface=" b titr"/>
                <a:cs typeface="B Mitra" panose="00000400000000000000" pitchFamily="2" charset="-78"/>
              </a:rPr>
              <a:t>حمایت از تجاری سازی فناوریهای نوین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2D568C2-1459-4F15-96BE-A49D41E70EBB}"/>
              </a:ext>
            </a:extLst>
          </p:cNvPr>
          <p:cNvSpPr/>
          <p:nvPr/>
        </p:nvSpPr>
        <p:spPr>
          <a:xfrm>
            <a:off x="755576" y="2708920"/>
            <a:ext cx="4824536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fa-IR" b="1" dirty="0">
                <a:solidFill>
                  <a:srgbClr val="C00000"/>
                </a:solidFill>
                <a:latin typeface=" b titr"/>
                <a:cs typeface="B Mitra" panose="00000400000000000000" pitchFamily="2" charset="-78"/>
              </a:rPr>
              <a:t>حمایت از تجاری سازی فناوریهای نوین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DCB9291-7D71-4604-AC83-AE2FB56ED184}"/>
              </a:ext>
            </a:extLst>
          </p:cNvPr>
          <p:cNvSpPr/>
          <p:nvPr/>
        </p:nvSpPr>
        <p:spPr>
          <a:xfrm>
            <a:off x="8244408" y="3779314"/>
            <a:ext cx="792088" cy="30243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a-IR" b="1" dirty="0">
                <a:solidFill>
                  <a:srgbClr val="002060"/>
                </a:solidFill>
                <a:cs typeface="B Mitra" panose="00000400000000000000" pitchFamily="2" charset="-78"/>
              </a:rPr>
              <a:t>طراحی فرم لازم</a:t>
            </a:r>
          </a:p>
        </p:txBody>
      </p:sp>
      <p:sp>
        <p:nvSpPr>
          <p:cNvPr id="31" name="Rectangle: Rounded Corners 13">
            <a:extLst>
              <a:ext uri="{FF2B5EF4-FFF2-40B4-BE49-F238E27FC236}">
                <a16:creationId xmlns:a16="http://schemas.microsoft.com/office/drawing/2014/main" id="{CDCB9291-7D71-4604-AC83-AE2FB56ED184}"/>
              </a:ext>
            </a:extLst>
          </p:cNvPr>
          <p:cNvSpPr/>
          <p:nvPr/>
        </p:nvSpPr>
        <p:spPr>
          <a:xfrm>
            <a:off x="7596336" y="3779314"/>
            <a:ext cx="504056" cy="30243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fontAlgn="ctr"/>
            <a:r>
              <a:rPr lang="fa-IR" b="1">
                <a:solidFill>
                  <a:srgbClr val="002060"/>
                </a:solidFill>
                <a:cs typeface="B Mitra" panose="00000400000000000000" pitchFamily="2" charset="-78"/>
              </a:rPr>
              <a:t>اجرایی نمودن آیین نامه مالکیت معنوی و ثبت پتنت</a:t>
            </a:r>
            <a:endParaRPr lang="fa-IR" b="1" dirty="0">
              <a:solidFill>
                <a:srgbClr val="002060"/>
              </a:solidFill>
              <a:cs typeface="B Mitra" panose="00000400000000000000" pitchFamily="2" charset="-78"/>
            </a:endParaRPr>
          </a:p>
        </p:txBody>
      </p:sp>
      <p:sp>
        <p:nvSpPr>
          <p:cNvPr id="32" name="Rectangle: Rounded Corners 13">
            <a:extLst>
              <a:ext uri="{FF2B5EF4-FFF2-40B4-BE49-F238E27FC236}">
                <a16:creationId xmlns:a16="http://schemas.microsoft.com/office/drawing/2014/main" id="{CDCB9291-7D71-4604-AC83-AE2FB56ED184}"/>
              </a:ext>
            </a:extLst>
          </p:cNvPr>
          <p:cNvSpPr/>
          <p:nvPr/>
        </p:nvSpPr>
        <p:spPr>
          <a:xfrm>
            <a:off x="6948264" y="3779314"/>
            <a:ext cx="576064" cy="30243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a-IR" b="1" dirty="0">
                <a:solidFill>
                  <a:srgbClr val="002060"/>
                </a:solidFill>
                <a:cs typeface="B Mitra" panose="00000400000000000000" pitchFamily="2" charset="-78"/>
              </a:rPr>
              <a:t>تدوین چارچوب و نقشه راه تجاری‌سازی</a:t>
            </a:r>
          </a:p>
        </p:txBody>
      </p:sp>
      <p:sp>
        <p:nvSpPr>
          <p:cNvPr id="33" name="Rectangle: Rounded Corners 13">
            <a:extLst>
              <a:ext uri="{FF2B5EF4-FFF2-40B4-BE49-F238E27FC236}">
                <a16:creationId xmlns:a16="http://schemas.microsoft.com/office/drawing/2014/main" id="{CDCB9291-7D71-4604-AC83-AE2FB56ED184}"/>
              </a:ext>
            </a:extLst>
          </p:cNvPr>
          <p:cNvSpPr/>
          <p:nvPr/>
        </p:nvSpPr>
        <p:spPr>
          <a:xfrm>
            <a:off x="6012160" y="3779314"/>
            <a:ext cx="847597" cy="3034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a-IR" b="1" dirty="0">
                <a:solidFill>
                  <a:srgbClr val="002060"/>
                </a:solidFill>
                <a:cs typeface="B Mitra" panose="00000400000000000000" pitchFamily="2" charset="-78"/>
              </a:rPr>
              <a:t>بازاریابی</a:t>
            </a:r>
          </a:p>
        </p:txBody>
      </p:sp>
      <p:sp>
        <p:nvSpPr>
          <p:cNvPr id="35" name="Rectangle: Rounded Corners 13">
            <a:extLst>
              <a:ext uri="{FF2B5EF4-FFF2-40B4-BE49-F238E27FC236}">
                <a16:creationId xmlns:a16="http://schemas.microsoft.com/office/drawing/2014/main" id="{CDCB9291-7D71-4604-AC83-AE2FB56ED184}"/>
              </a:ext>
            </a:extLst>
          </p:cNvPr>
          <p:cNvSpPr/>
          <p:nvPr/>
        </p:nvSpPr>
        <p:spPr>
          <a:xfrm>
            <a:off x="2771800" y="3851322"/>
            <a:ext cx="631573" cy="3034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a-IR" b="1">
                <a:solidFill>
                  <a:srgbClr val="002060"/>
                </a:solidFill>
                <a:cs typeface="B Mitra" panose="00000400000000000000" pitchFamily="2" charset="-78"/>
              </a:rPr>
              <a:t>ایجاد مرکز نوآوری و شکوفایی تخصصی</a:t>
            </a:r>
            <a:endParaRPr lang="fa-IR" b="1" dirty="0">
              <a:solidFill>
                <a:srgbClr val="002060"/>
              </a:solidFill>
              <a:cs typeface="B Mitra" panose="00000400000000000000" pitchFamily="2" charset="-78"/>
            </a:endParaRPr>
          </a:p>
        </p:txBody>
      </p:sp>
      <p:sp>
        <p:nvSpPr>
          <p:cNvPr id="36" name="Rectangle: Rounded Corners 13">
            <a:extLst>
              <a:ext uri="{FF2B5EF4-FFF2-40B4-BE49-F238E27FC236}">
                <a16:creationId xmlns:a16="http://schemas.microsoft.com/office/drawing/2014/main" id="{CDCB9291-7D71-4604-AC83-AE2FB56ED184}"/>
              </a:ext>
            </a:extLst>
          </p:cNvPr>
          <p:cNvSpPr/>
          <p:nvPr/>
        </p:nvSpPr>
        <p:spPr>
          <a:xfrm>
            <a:off x="3491880" y="3851322"/>
            <a:ext cx="487557" cy="3034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a-IR" b="1">
                <a:solidFill>
                  <a:srgbClr val="002060"/>
                </a:solidFill>
                <a:cs typeface="B Mitra" panose="00000400000000000000" pitchFamily="2" charset="-78"/>
              </a:rPr>
              <a:t>عملیاتی کردن تفاهم‌نامه‌ها</a:t>
            </a:r>
            <a:endParaRPr lang="fa-IR" b="1" dirty="0">
              <a:solidFill>
                <a:srgbClr val="002060"/>
              </a:solidFill>
              <a:cs typeface="B Mitra" panose="00000400000000000000" pitchFamily="2" charset="-78"/>
            </a:endParaRPr>
          </a:p>
        </p:txBody>
      </p:sp>
      <p:sp>
        <p:nvSpPr>
          <p:cNvPr id="37" name="Rectangle: Rounded Corners 13">
            <a:extLst>
              <a:ext uri="{FF2B5EF4-FFF2-40B4-BE49-F238E27FC236}">
                <a16:creationId xmlns:a16="http://schemas.microsoft.com/office/drawing/2014/main" id="{CDCB9291-7D71-4604-AC83-AE2FB56ED184}"/>
              </a:ext>
            </a:extLst>
          </p:cNvPr>
          <p:cNvSpPr/>
          <p:nvPr/>
        </p:nvSpPr>
        <p:spPr>
          <a:xfrm>
            <a:off x="4139952" y="3851322"/>
            <a:ext cx="487557" cy="3034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a-IR" b="1">
                <a:solidFill>
                  <a:srgbClr val="002060"/>
                </a:solidFill>
                <a:cs typeface="B Mitra" panose="00000400000000000000" pitchFamily="2" charset="-78"/>
              </a:rPr>
              <a:t>تدوین دستورالعمل‌‌ها و آئین‌نامه‌های کاربردی</a:t>
            </a:r>
            <a:endParaRPr lang="fa-IR" b="1" dirty="0">
              <a:solidFill>
                <a:srgbClr val="002060"/>
              </a:solidFill>
              <a:cs typeface="B Mitra" panose="00000400000000000000" pitchFamily="2" charset="-78"/>
            </a:endParaRPr>
          </a:p>
        </p:txBody>
      </p:sp>
      <p:sp>
        <p:nvSpPr>
          <p:cNvPr id="38" name="Rectangle: Rounded Corners 13">
            <a:extLst>
              <a:ext uri="{FF2B5EF4-FFF2-40B4-BE49-F238E27FC236}">
                <a16:creationId xmlns:a16="http://schemas.microsoft.com/office/drawing/2014/main" id="{CDCB9291-7D71-4604-AC83-AE2FB56ED184}"/>
              </a:ext>
            </a:extLst>
          </p:cNvPr>
          <p:cNvSpPr/>
          <p:nvPr/>
        </p:nvSpPr>
        <p:spPr>
          <a:xfrm>
            <a:off x="4716016" y="3779314"/>
            <a:ext cx="631573" cy="3034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a-IR" b="1">
                <a:solidFill>
                  <a:srgbClr val="002060"/>
                </a:solidFill>
                <a:cs typeface="B Mitra" panose="00000400000000000000" pitchFamily="2" charset="-78"/>
              </a:rPr>
              <a:t>ایجاد کارگروه‌های تخصصی</a:t>
            </a:r>
            <a:endParaRPr lang="fa-IR" b="1" dirty="0">
              <a:solidFill>
                <a:srgbClr val="002060"/>
              </a:solidFill>
              <a:cs typeface="B Mitra" panose="00000400000000000000" pitchFamily="2" charset="-78"/>
            </a:endParaRPr>
          </a:p>
        </p:txBody>
      </p:sp>
      <p:sp>
        <p:nvSpPr>
          <p:cNvPr id="22" name="Rectangle: Rounded Corners 13">
            <a:extLst>
              <a:ext uri="{FF2B5EF4-FFF2-40B4-BE49-F238E27FC236}">
                <a16:creationId xmlns:a16="http://schemas.microsoft.com/office/drawing/2014/main" id="{CDCB9291-7D71-4604-AC83-AE2FB56ED184}"/>
              </a:ext>
            </a:extLst>
          </p:cNvPr>
          <p:cNvSpPr/>
          <p:nvPr/>
        </p:nvSpPr>
        <p:spPr>
          <a:xfrm>
            <a:off x="1979712" y="3779314"/>
            <a:ext cx="631573" cy="3034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a-IR" b="1">
                <a:solidFill>
                  <a:srgbClr val="002060"/>
                </a:solidFill>
                <a:cs typeface="B Mitra" panose="00000400000000000000" pitchFamily="2" charset="-78"/>
              </a:rPr>
              <a:t>ایجاد کلینیک صنعت</a:t>
            </a:r>
            <a:endParaRPr lang="fa-IR" b="1" dirty="0">
              <a:solidFill>
                <a:srgbClr val="002060"/>
              </a:solidFill>
              <a:cs typeface="B Mitra" panose="00000400000000000000" pitchFamily="2" charset="-78"/>
            </a:endParaRPr>
          </a:p>
        </p:txBody>
      </p:sp>
      <p:sp>
        <p:nvSpPr>
          <p:cNvPr id="24" name="Rectangle: Rounded Corners 13">
            <a:extLst>
              <a:ext uri="{FF2B5EF4-FFF2-40B4-BE49-F238E27FC236}">
                <a16:creationId xmlns:a16="http://schemas.microsoft.com/office/drawing/2014/main" id="{CDCB9291-7D71-4604-AC83-AE2FB56ED184}"/>
              </a:ext>
            </a:extLst>
          </p:cNvPr>
          <p:cNvSpPr/>
          <p:nvPr/>
        </p:nvSpPr>
        <p:spPr>
          <a:xfrm>
            <a:off x="1115616" y="3779314"/>
            <a:ext cx="648072" cy="31060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a-IR" b="1" dirty="0">
                <a:solidFill>
                  <a:srgbClr val="002060"/>
                </a:solidFill>
                <a:cs typeface="B Mitra" panose="00000400000000000000" pitchFamily="2" charset="-78"/>
              </a:rPr>
              <a:t>حضور موثر در </a:t>
            </a:r>
            <a:r>
              <a:rPr lang="fa-IR" b="1" dirty="0" err="1">
                <a:solidFill>
                  <a:srgbClr val="002060"/>
                </a:solidFill>
                <a:cs typeface="B Mitra" panose="00000400000000000000" pitchFamily="2" charset="-78"/>
              </a:rPr>
              <a:t>نمایشگاه‌های</a:t>
            </a:r>
            <a:r>
              <a:rPr lang="fa-IR" b="1" dirty="0">
                <a:solidFill>
                  <a:srgbClr val="002060"/>
                </a:solidFill>
                <a:cs typeface="B Mitra" panose="00000400000000000000" pitchFamily="2" charset="-78"/>
              </a:rPr>
              <a:t> ملی و </a:t>
            </a:r>
            <a:r>
              <a:rPr lang="fa-IR" b="1" dirty="0" err="1">
                <a:solidFill>
                  <a:srgbClr val="002060"/>
                </a:solidFill>
                <a:cs typeface="B Mitra" panose="00000400000000000000" pitchFamily="2" charset="-78"/>
              </a:rPr>
              <a:t>بین‌المللی</a:t>
            </a:r>
            <a:endParaRPr lang="fa-IR" b="1" dirty="0">
              <a:solidFill>
                <a:srgbClr val="002060"/>
              </a:solidFill>
              <a:cs typeface="B Mitra" panose="00000400000000000000" pitchFamily="2" charset="-78"/>
            </a:endParaRPr>
          </a:p>
        </p:txBody>
      </p:sp>
      <p:sp>
        <p:nvSpPr>
          <p:cNvPr id="26" name="Arrow: Down 7">
            <a:extLst>
              <a:ext uri="{FF2B5EF4-FFF2-40B4-BE49-F238E27FC236}">
                <a16:creationId xmlns:a16="http://schemas.microsoft.com/office/drawing/2014/main" id="{E40E97DB-28E3-44E6-B203-4A85F77902EA}"/>
              </a:ext>
            </a:extLst>
          </p:cNvPr>
          <p:cNvSpPr/>
          <p:nvPr/>
        </p:nvSpPr>
        <p:spPr>
          <a:xfrm>
            <a:off x="755576" y="561062"/>
            <a:ext cx="2232248" cy="2363882"/>
          </a:xfrm>
          <a:prstGeom prst="downArrow">
            <a:avLst>
              <a:gd name="adj1" fmla="val 50000"/>
              <a:gd name="adj2" fmla="val 481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a-IR" b="1" dirty="0">
                <a:solidFill>
                  <a:schemeClr val="tx1"/>
                </a:solidFill>
                <a:cs typeface="B Mitra" panose="00000400000000000000" pitchFamily="2" charset="-78"/>
              </a:rPr>
              <a:t>نسبت درآمد حاصل از فروش دانش فنّی به درآمدهای پژوهشی دانشگاه </a:t>
            </a:r>
          </a:p>
        </p:txBody>
      </p:sp>
      <p:sp>
        <p:nvSpPr>
          <p:cNvPr id="29" name="Arrow: Down 7">
            <a:extLst>
              <a:ext uri="{FF2B5EF4-FFF2-40B4-BE49-F238E27FC236}">
                <a16:creationId xmlns:a16="http://schemas.microsoft.com/office/drawing/2014/main" id="{E40E97DB-28E3-44E6-B203-4A85F77902EA}"/>
              </a:ext>
            </a:extLst>
          </p:cNvPr>
          <p:cNvSpPr/>
          <p:nvPr/>
        </p:nvSpPr>
        <p:spPr>
          <a:xfrm>
            <a:off x="3131840" y="561062"/>
            <a:ext cx="2345764" cy="2435890"/>
          </a:xfrm>
          <a:prstGeom prst="downArrow">
            <a:avLst>
              <a:gd name="adj1" fmla="val 50000"/>
              <a:gd name="adj2" fmla="val 481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a-IR" b="1" dirty="0">
                <a:solidFill>
                  <a:schemeClr val="tx1"/>
                </a:solidFill>
                <a:cs typeface="B Mitra" panose="00000400000000000000" pitchFamily="2" charset="-78"/>
              </a:rPr>
              <a:t>نسبت درآمد حاصل از فروش اختراع به درآمدهای پژوهشی معاونت </a:t>
            </a: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1FB3184A-22EE-430A-BF1F-50BEB39E786D}"/>
              </a:ext>
            </a:extLst>
          </p:cNvPr>
          <p:cNvSpPr/>
          <p:nvPr/>
        </p:nvSpPr>
        <p:spPr>
          <a:xfrm>
            <a:off x="6012160" y="561062"/>
            <a:ext cx="3036952" cy="20758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a-IR" b="1" dirty="0">
                <a:solidFill>
                  <a:schemeClr val="tx1"/>
                </a:solidFill>
                <a:cs typeface="B Mitra" panose="00000400000000000000" pitchFamily="2" charset="-78"/>
              </a:rPr>
              <a:t>نسبت درآمد پژوهشی به کل درآمد پژوهشی</a:t>
            </a:r>
          </a:p>
        </p:txBody>
      </p:sp>
    </p:spTree>
    <p:extLst>
      <p:ext uri="{BB962C8B-B14F-4D97-AF65-F5344CB8AC3E}">
        <p14:creationId xmlns:p14="http://schemas.microsoft.com/office/powerpoint/2010/main" val="2352576167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8036D4AE-EE7D-42E4-9DA7-C7A664117D25}"/>
              </a:ext>
            </a:extLst>
          </p:cNvPr>
          <p:cNvSpPr/>
          <p:nvPr/>
        </p:nvSpPr>
        <p:spPr>
          <a:xfrm>
            <a:off x="539552" y="1050257"/>
            <a:ext cx="5184576" cy="5805264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1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5E42D79C-D338-4E72-9005-D22CF5F5240D}"/>
              </a:ext>
            </a:extLst>
          </p:cNvPr>
          <p:cNvSpPr/>
          <p:nvPr/>
        </p:nvSpPr>
        <p:spPr>
          <a:xfrm>
            <a:off x="5868144" y="1052736"/>
            <a:ext cx="3240360" cy="5805264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1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257F3F0-DEB4-40C0-B6D3-3DF2664486AA}"/>
              </a:ext>
            </a:extLst>
          </p:cNvPr>
          <p:cNvSpPr/>
          <p:nvPr/>
        </p:nvSpPr>
        <p:spPr>
          <a:xfrm>
            <a:off x="323528" y="116632"/>
            <a:ext cx="8640960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600" b="1" dirty="0">
                <a:solidFill>
                  <a:srgbClr val="C00000"/>
                </a:solidFill>
                <a:cs typeface="B Titr" panose="00000700000000000000" pitchFamily="2" charset="-78"/>
              </a:rPr>
              <a:t>ارزش افزوده فعالیت های معاونت پژوهشی دانشگاه </a:t>
            </a:r>
            <a:r>
              <a:rPr lang="fa-IR" sz="1600" b="1" dirty="0" err="1">
                <a:solidFill>
                  <a:srgbClr val="C00000"/>
                </a:solidFill>
                <a:cs typeface="B Titr" panose="00000700000000000000" pitchFamily="2" charset="-78"/>
              </a:rPr>
              <a:t>خوارزمی</a:t>
            </a:r>
            <a:r>
              <a:rPr lang="fa-IR" sz="1600" b="1" dirty="0">
                <a:solidFill>
                  <a:srgbClr val="C00000"/>
                </a:solidFill>
                <a:cs typeface="B Titr" panose="00000700000000000000" pitchFamily="2" charset="-78"/>
              </a:rPr>
              <a:t> (4)</a:t>
            </a:r>
          </a:p>
          <a:p>
            <a:pPr algn="ctr"/>
            <a:endParaRPr lang="en-GB" sz="1600" b="1" dirty="0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1FB3184A-22EE-430A-BF1F-50BEB39E786D}"/>
              </a:ext>
            </a:extLst>
          </p:cNvPr>
          <p:cNvSpPr/>
          <p:nvPr/>
        </p:nvSpPr>
        <p:spPr>
          <a:xfrm>
            <a:off x="6084168" y="620688"/>
            <a:ext cx="2808312" cy="15841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a-IR" sz="1600" b="1" dirty="0">
                <a:solidFill>
                  <a:schemeClr val="tx1"/>
                </a:solidFill>
                <a:cs typeface="B Mitra" panose="00000400000000000000" pitchFamily="2" charset="-78"/>
              </a:rPr>
              <a:t>نسبت درآمد خدمات مشاوره ای و پژوهشی مؤسسه به کل درآمد پژوهشی دانشگاه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BE6743A-D6B0-4EBF-AF02-2F825D034629}"/>
              </a:ext>
            </a:extLst>
          </p:cNvPr>
          <p:cNvSpPr/>
          <p:nvPr/>
        </p:nvSpPr>
        <p:spPr>
          <a:xfrm>
            <a:off x="5940152" y="2204864"/>
            <a:ext cx="3126844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fa-IR" sz="1600" b="1" dirty="0">
                <a:solidFill>
                  <a:srgbClr val="C00000"/>
                </a:solidFill>
                <a:latin typeface=" b titr"/>
                <a:cs typeface="B Mitra" panose="00000400000000000000" pitchFamily="2" charset="-78"/>
              </a:rPr>
              <a:t>فروش خدمات و محصولات پژوهشی و فناوری 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2D568C2-1459-4F15-96BE-A49D41E70EBB}"/>
              </a:ext>
            </a:extLst>
          </p:cNvPr>
          <p:cNvSpPr/>
          <p:nvPr/>
        </p:nvSpPr>
        <p:spPr>
          <a:xfrm>
            <a:off x="3059832" y="2204864"/>
            <a:ext cx="2592288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fa-IR" sz="1600" b="1" dirty="0">
                <a:solidFill>
                  <a:srgbClr val="C00000"/>
                </a:solidFill>
                <a:latin typeface=" b titr"/>
                <a:cs typeface="B Mitra" panose="00000400000000000000" pitchFamily="2" charset="-78"/>
              </a:rPr>
              <a:t>ساماندهی قراردادهای چاپخانه و واحدهای تکثیر </a:t>
            </a:r>
            <a:endParaRPr lang="en-US" sz="1600" b="1" dirty="0">
              <a:solidFill>
                <a:srgbClr val="C00000"/>
              </a:solidFill>
              <a:latin typeface=" b titr"/>
              <a:cs typeface="B Mitra" panose="00000400000000000000" pitchFamily="2" charset="-78"/>
            </a:endParaRPr>
          </a:p>
        </p:txBody>
      </p:sp>
      <p:sp>
        <p:nvSpPr>
          <p:cNvPr id="32" name="Rectangle: Rounded Corners 13">
            <a:extLst>
              <a:ext uri="{FF2B5EF4-FFF2-40B4-BE49-F238E27FC236}">
                <a16:creationId xmlns:a16="http://schemas.microsoft.com/office/drawing/2014/main" id="{CDCB9291-7D71-4604-AC83-AE2FB56ED184}"/>
              </a:ext>
            </a:extLst>
          </p:cNvPr>
          <p:cNvSpPr/>
          <p:nvPr/>
        </p:nvSpPr>
        <p:spPr>
          <a:xfrm>
            <a:off x="6444208" y="3501008"/>
            <a:ext cx="1944216" cy="30243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a-IR" sz="1600" b="1" dirty="0">
                <a:solidFill>
                  <a:srgbClr val="002060"/>
                </a:solidFill>
                <a:cs typeface="B Mitra" panose="00000400000000000000" pitchFamily="2" charset="-78"/>
              </a:rPr>
              <a:t>بازاریابی محصولات فناورانه و پژوهشی، خدمات فناوری اطلاعات و مرکز اسناد و کتابخانه</a:t>
            </a:r>
          </a:p>
        </p:txBody>
      </p:sp>
      <p:sp>
        <p:nvSpPr>
          <p:cNvPr id="38" name="Rectangle: Rounded Corners 13">
            <a:extLst>
              <a:ext uri="{FF2B5EF4-FFF2-40B4-BE49-F238E27FC236}">
                <a16:creationId xmlns:a16="http://schemas.microsoft.com/office/drawing/2014/main" id="{CDCB9291-7D71-4604-AC83-AE2FB56ED184}"/>
              </a:ext>
            </a:extLst>
          </p:cNvPr>
          <p:cNvSpPr/>
          <p:nvPr/>
        </p:nvSpPr>
        <p:spPr>
          <a:xfrm>
            <a:off x="3635897" y="3501008"/>
            <a:ext cx="1440160" cy="3034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a-IR" sz="1600" b="1">
                <a:solidFill>
                  <a:srgbClr val="002060"/>
                </a:solidFill>
                <a:cs typeface="B Mitra" panose="00000400000000000000" pitchFamily="2" charset="-78"/>
              </a:rPr>
              <a:t>تأمین اصول ایمنی، بهداشت و محیط زیست و نظارت بر امور فنی پیمانکاران چاپ</a:t>
            </a:r>
            <a:endParaRPr lang="fa-IR" sz="1600" b="1" dirty="0">
              <a:solidFill>
                <a:srgbClr val="002060"/>
              </a:solidFill>
              <a:cs typeface="B Mitra" panose="00000400000000000000" pitchFamily="2" charset="-78"/>
            </a:endParaRPr>
          </a:p>
        </p:txBody>
      </p:sp>
      <p:sp>
        <p:nvSpPr>
          <p:cNvPr id="24" name="Rectangle: Rounded Corners 13">
            <a:extLst>
              <a:ext uri="{FF2B5EF4-FFF2-40B4-BE49-F238E27FC236}">
                <a16:creationId xmlns:a16="http://schemas.microsoft.com/office/drawing/2014/main" id="{CDCB9291-7D71-4604-AC83-AE2FB56ED184}"/>
              </a:ext>
            </a:extLst>
          </p:cNvPr>
          <p:cNvSpPr/>
          <p:nvPr/>
        </p:nvSpPr>
        <p:spPr>
          <a:xfrm>
            <a:off x="1259632" y="3501008"/>
            <a:ext cx="1152128" cy="31060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a-IR" sz="1600" b="1">
                <a:solidFill>
                  <a:srgbClr val="002060"/>
                </a:solidFill>
                <a:cs typeface="B Mitra" panose="00000400000000000000" pitchFamily="2" charset="-78"/>
              </a:rPr>
              <a:t>انعقاد قراردادهای مؤثر با مراکز نشر دولتی و خصوصی</a:t>
            </a:r>
            <a:endParaRPr lang="fa-IR" sz="1600" b="1" dirty="0">
              <a:solidFill>
                <a:srgbClr val="002060"/>
              </a:solidFill>
              <a:cs typeface="B Mitra" panose="00000400000000000000" pitchFamily="2" charset="-78"/>
            </a:endParaRPr>
          </a:p>
        </p:txBody>
      </p:sp>
      <p:sp>
        <p:nvSpPr>
          <p:cNvPr id="26" name="Arrow: Down 7">
            <a:extLst>
              <a:ext uri="{FF2B5EF4-FFF2-40B4-BE49-F238E27FC236}">
                <a16:creationId xmlns:a16="http://schemas.microsoft.com/office/drawing/2014/main" id="{E40E97DB-28E3-44E6-B203-4A85F77902EA}"/>
              </a:ext>
            </a:extLst>
          </p:cNvPr>
          <p:cNvSpPr/>
          <p:nvPr/>
        </p:nvSpPr>
        <p:spPr>
          <a:xfrm>
            <a:off x="1403648" y="620688"/>
            <a:ext cx="3168352" cy="1584176"/>
          </a:xfrm>
          <a:prstGeom prst="downArrow">
            <a:avLst>
              <a:gd name="adj1" fmla="val 50000"/>
              <a:gd name="adj2" fmla="val 481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a-IR" sz="1600" b="1" dirty="0">
                <a:solidFill>
                  <a:schemeClr val="tx1"/>
                </a:solidFill>
                <a:cs typeface="B Mitra" panose="00000400000000000000" pitchFamily="2" charset="-78"/>
              </a:rPr>
              <a:t>نسبت درآمد انتشارات مؤسسه به درآمدهای پژوهشی دانشگاه</a:t>
            </a:r>
          </a:p>
        </p:txBody>
      </p:sp>
      <p:sp>
        <p:nvSpPr>
          <p:cNvPr id="20" name="Rectangle: Rounded Corners 11">
            <a:extLst>
              <a:ext uri="{FF2B5EF4-FFF2-40B4-BE49-F238E27FC236}">
                <a16:creationId xmlns:a16="http://schemas.microsoft.com/office/drawing/2014/main" id="{32D568C2-1459-4F15-96BE-A49D41E70EBB}"/>
              </a:ext>
            </a:extLst>
          </p:cNvPr>
          <p:cNvSpPr/>
          <p:nvPr/>
        </p:nvSpPr>
        <p:spPr>
          <a:xfrm>
            <a:off x="539552" y="2204864"/>
            <a:ext cx="2448272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fa-IR" sz="1600" b="1" dirty="0">
                <a:solidFill>
                  <a:srgbClr val="C00000"/>
                </a:solidFill>
                <a:latin typeface=" b titr"/>
                <a:cs typeface="B Mitra" panose="00000400000000000000" pitchFamily="2" charset="-78"/>
              </a:rPr>
              <a:t>ارتقای وضعیت توزیع فروش کتب د </a:t>
            </a:r>
            <a:r>
              <a:rPr lang="fa-IR" sz="1600" b="1" dirty="0" err="1">
                <a:solidFill>
                  <a:srgbClr val="C00000"/>
                </a:solidFill>
                <a:latin typeface=" b titr"/>
                <a:cs typeface="B Mitra" panose="00000400000000000000" pitchFamily="2" charset="-78"/>
              </a:rPr>
              <a:t>انشگاهی</a:t>
            </a:r>
            <a:r>
              <a:rPr lang="fa-IR" sz="1600" b="1" dirty="0">
                <a:solidFill>
                  <a:srgbClr val="C00000"/>
                </a:solidFill>
                <a:latin typeface=" b titr"/>
                <a:cs typeface="B Mitra" panose="00000400000000000000" pitchFamily="2" charset="-78"/>
              </a:rPr>
              <a:t> </a:t>
            </a:r>
            <a:endParaRPr lang="en-US" sz="1600" b="1" dirty="0">
              <a:solidFill>
                <a:srgbClr val="C00000"/>
              </a:solidFill>
              <a:latin typeface=" b titr"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90616522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8036D4AE-EE7D-42E4-9DA7-C7A664117D25}"/>
              </a:ext>
            </a:extLst>
          </p:cNvPr>
          <p:cNvSpPr/>
          <p:nvPr/>
        </p:nvSpPr>
        <p:spPr>
          <a:xfrm>
            <a:off x="251520" y="764704"/>
            <a:ext cx="8280920" cy="5949280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257F3F0-DEB4-40C0-B6D3-3DF2664486AA}"/>
              </a:ext>
            </a:extLst>
          </p:cNvPr>
          <p:cNvSpPr/>
          <p:nvPr/>
        </p:nvSpPr>
        <p:spPr>
          <a:xfrm>
            <a:off x="33349" y="260648"/>
            <a:ext cx="8640960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>
                <a:solidFill>
                  <a:srgbClr val="C00000"/>
                </a:solidFill>
                <a:cs typeface="B Titr" panose="00000700000000000000" pitchFamily="2" charset="-78"/>
              </a:rPr>
              <a:t>اشتغال پژوهشگران (1)</a:t>
            </a:r>
          </a:p>
          <a:p>
            <a:pPr algn="ctr"/>
            <a:endParaRPr lang="fa-IR" b="1" dirty="0">
              <a:solidFill>
                <a:srgbClr val="C00000"/>
              </a:solidFill>
            </a:endParaRP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4ADDDAEB-A146-4808-A859-D6B6CE56AB5B}"/>
              </a:ext>
            </a:extLst>
          </p:cNvPr>
          <p:cNvSpPr/>
          <p:nvPr/>
        </p:nvSpPr>
        <p:spPr>
          <a:xfrm>
            <a:off x="2555776" y="764704"/>
            <a:ext cx="4320480" cy="16561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a-IR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نسبت تعداد  دانش آموختگان شاغل مؤسسه به کل دانش آموختگان </a:t>
            </a:r>
            <a:endParaRPr lang="fa-IR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2D568C2-1459-4F15-96BE-A49D41E70EBB}"/>
              </a:ext>
            </a:extLst>
          </p:cNvPr>
          <p:cNvSpPr/>
          <p:nvPr/>
        </p:nvSpPr>
        <p:spPr>
          <a:xfrm>
            <a:off x="683568" y="2420888"/>
            <a:ext cx="6840760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>
                <a:solidFill>
                  <a:srgbClr val="C00000"/>
                </a:solidFill>
                <a:latin typeface=" b titr"/>
                <a:cs typeface="B Mitra" panose="00000400000000000000" pitchFamily="2" charset="-78"/>
              </a:rPr>
              <a:t>رصد اشتغال فارغ‌التحصیلان</a:t>
            </a:r>
            <a:endParaRPr lang="fa-IR" b="1" dirty="0">
              <a:solidFill>
                <a:srgbClr val="C00000"/>
              </a:solidFill>
              <a:latin typeface=" b titr"/>
              <a:cs typeface="B Mitra" panose="00000400000000000000" pitchFamily="2" charset="-78"/>
            </a:endParaRPr>
          </a:p>
        </p:txBody>
      </p:sp>
      <p:sp>
        <p:nvSpPr>
          <p:cNvPr id="42" name="Rectangle: Rounded Corners 13">
            <a:extLst>
              <a:ext uri="{FF2B5EF4-FFF2-40B4-BE49-F238E27FC236}">
                <a16:creationId xmlns:a16="http://schemas.microsoft.com/office/drawing/2014/main" id="{CDCB9291-7D71-4604-AC83-AE2FB56ED184}"/>
              </a:ext>
            </a:extLst>
          </p:cNvPr>
          <p:cNvSpPr/>
          <p:nvPr/>
        </p:nvSpPr>
        <p:spPr>
          <a:xfrm>
            <a:off x="2123728" y="3284984"/>
            <a:ext cx="1063621" cy="3429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a-IR" b="1">
                <a:solidFill>
                  <a:srgbClr val="002060"/>
                </a:solidFill>
                <a:cs typeface="B Mitra" panose="00000400000000000000" pitchFamily="2" charset="-78"/>
              </a:rPr>
              <a:t>راه‌اندازی مرکز مشاوره شغلی و کاریابی تخصصی</a:t>
            </a:r>
            <a:endParaRPr lang="fa-IR" b="1" dirty="0">
              <a:solidFill>
                <a:srgbClr val="002060"/>
              </a:solidFill>
              <a:cs typeface="B Mitra" panose="00000400000000000000" pitchFamily="2" charset="-78"/>
            </a:endParaRPr>
          </a:p>
        </p:txBody>
      </p:sp>
      <p:sp>
        <p:nvSpPr>
          <p:cNvPr id="44" name="Rectangle: Rounded Corners 13">
            <a:extLst>
              <a:ext uri="{FF2B5EF4-FFF2-40B4-BE49-F238E27FC236}">
                <a16:creationId xmlns:a16="http://schemas.microsoft.com/office/drawing/2014/main" id="{CDCB9291-7D71-4604-AC83-AE2FB56ED184}"/>
              </a:ext>
            </a:extLst>
          </p:cNvPr>
          <p:cNvSpPr/>
          <p:nvPr/>
        </p:nvSpPr>
        <p:spPr>
          <a:xfrm>
            <a:off x="5364088" y="3284984"/>
            <a:ext cx="1008112" cy="3429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a-IR" b="1">
                <a:solidFill>
                  <a:srgbClr val="002060"/>
                </a:solidFill>
                <a:cs typeface="B Mitra" panose="00000400000000000000" pitchFamily="2" charset="-78"/>
              </a:rPr>
              <a:t>ارائه کارورزی دانشجویان و محققان</a:t>
            </a:r>
            <a:endParaRPr lang="fa-IR" b="1" dirty="0">
              <a:solidFill>
                <a:srgbClr val="002060"/>
              </a:solidFill>
              <a:cs typeface="B Mitra" panose="00000400000000000000" pitchFamily="2" charset="-78"/>
            </a:endParaRPr>
          </a:p>
        </p:txBody>
      </p:sp>
      <p:sp>
        <p:nvSpPr>
          <p:cNvPr id="46" name="Rectangle: Rounded Corners 13">
            <a:extLst>
              <a:ext uri="{FF2B5EF4-FFF2-40B4-BE49-F238E27FC236}">
                <a16:creationId xmlns:a16="http://schemas.microsoft.com/office/drawing/2014/main" id="{CDCB9291-7D71-4604-AC83-AE2FB56ED184}"/>
              </a:ext>
            </a:extLst>
          </p:cNvPr>
          <p:cNvSpPr/>
          <p:nvPr/>
        </p:nvSpPr>
        <p:spPr>
          <a:xfrm>
            <a:off x="3707904" y="3284984"/>
            <a:ext cx="1080120" cy="3429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a-IR" b="1" dirty="0">
                <a:solidFill>
                  <a:srgbClr val="002060"/>
                </a:solidFill>
                <a:cs typeface="B Mitra" panose="00000400000000000000" pitchFamily="2" charset="-78"/>
              </a:rPr>
              <a:t>  ارائه خدمات مشاوره کسب و  کار</a:t>
            </a:r>
          </a:p>
        </p:txBody>
      </p:sp>
    </p:spTree>
    <p:extLst>
      <p:ext uri="{BB962C8B-B14F-4D97-AF65-F5344CB8AC3E}">
        <p14:creationId xmlns:p14="http://schemas.microsoft.com/office/powerpoint/2010/main" val="158031325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8036D4AE-EE7D-42E4-9DA7-C7A664117D25}"/>
              </a:ext>
            </a:extLst>
          </p:cNvPr>
          <p:cNvSpPr/>
          <p:nvPr/>
        </p:nvSpPr>
        <p:spPr>
          <a:xfrm>
            <a:off x="251520" y="764704"/>
            <a:ext cx="8280920" cy="5949280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257F3F0-DEB4-40C0-B6D3-3DF2664486AA}"/>
              </a:ext>
            </a:extLst>
          </p:cNvPr>
          <p:cNvSpPr/>
          <p:nvPr/>
        </p:nvSpPr>
        <p:spPr>
          <a:xfrm>
            <a:off x="33349" y="260648"/>
            <a:ext cx="8640960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>
                <a:solidFill>
                  <a:srgbClr val="C00000"/>
                </a:solidFill>
                <a:cs typeface="B Titr" panose="00000700000000000000" pitchFamily="2" charset="-78"/>
              </a:rPr>
              <a:t>اشتغال پژوهشگران (2</a:t>
            </a:r>
            <a:r>
              <a:rPr lang="fa-IR" b="1" dirty="0">
                <a:solidFill>
                  <a:srgbClr val="C00000"/>
                </a:solidFill>
                <a:cs typeface="B Titr" panose="00000700000000000000" pitchFamily="2" charset="-78"/>
              </a:rPr>
              <a:t>)</a:t>
            </a: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4ADDDAEB-A146-4808-A859-D6B6CE56AB5B}"/>
              </a:ext>
            </a:extLst>
          </p:cNvPr>
          <p:cNvSpPr/>
          <p:nvPr/>
        </p:nvSpPr>
        <p:spPr>
          <a:xfrm>
            <a:off x="3203848" y="764704"/>
            <a:ext cx="3312368" cy="14401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a-IR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نسبت تعداد   </a:t>
            </a:r>
            <a:r>
              <a:rPr lang="fa-IR" b="1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فارغ‌التحصیل</a:t>
            </a:r>
            <a:r>
              <a:rPr lang="fa-IR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 شاغل مؤسسه به کل </a:t>
            </a:r>
            <a:r>
              <a:rPr lang="fa-IR" b="1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فارغ‌التحصیل</a:t>
            </a:r>
            <a:r>
              <a:rPr lang="fa-IR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 شاغل کشور </a:t>
            </a:r>
            <a:endParaRPr lang="fa-IR" b="1" dirty="0">
              <a:ln w="0"/>
              <a:solidFill>
                <a:schemeClr val="tx1">
                  <a:lumMod val="95000"/>
                  <a:lumOff val="5000"/>
                </a:schemeClr>
              </a:solidFill>
              <a:latin typeface="B Nazanin" panose="00000400000000000000" pitchFamily="2" charset="-78"/>
              <a:cs typeface="B Nazanin" panose="00000400000000000000" pitchFamily="2" charset="-78"/>
            </a:endParaRPr>
          </a:p>
          <a:p>
            <a:pPr algn="ctr"/>
            <a:endParaRPr lang="fa-IR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2D568C2-1459-4F15-96BE-A49D41E70EBB}"/>
              </a:ext>
            </a:extLst>
          </p:cNvPr>
          <p:cNvSpPr/>
          <p:nvPr/>
        </p:nvSpPr>
        <p:spPr>
          <a:xfrm>
            <a:off x="683568" y="2204864"/>
            <a:ext cx="6840760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>
                <a:solidFill>
                  <a:srgbClr val="C00000"/>
                </a:solidFill>
                <a:latin typeface=" b titr"/>
                <a:cs typeface="B Mitra" panose="00000400000000000000" pitchFamily="2" charset="-78"/>
              </a:rPr>
              <a:t>ایجاد زمینه کارآفرینی، حمایت از نوآوری و خلاقیت نیروهای محقق جوان و توسعه شرکت های زایشی</a:t>
            </a:r>
            <a:endParaRPr lang="fa-IR" b="1" dirty="0">
              <a:solidFill>
                <a:srgbClr val="C00000"/>
              </a:solidFill>
              <a:latin typeface=" b titr"/>
              <a:cs typeface="B Mitra" panose="00000400000000000000" pitchFamily="2" charset="-78"/>
            </a:endParaRPr>
          </a:p>
        </p:txBody>
      </p:sp>
      <p:sp>
        <p:nvSpPr>
          <p:cNvPr id="35" name="Rectangle: Rounded Corners 13">
            <a:extLst>
              <a:ext uri="{FF2B5EF4-FFF2-40B4-BE49-F238E27FC236}">
                <a16:creationId xmlns:a16="http://schemas.microsoft.com/office/drawing/2014/main" id="{CDCB9291-7D71-4604-AC83-AE2FB56ED184}"/>
              </a:ext>
            </a:extLst>
          </p:cNvPr>
          <p:cNvSpPr/>
          <p:nvPr/>
        </p:nvSpPr>
        <p:spPr>
          <a:xfrm>
            <a:off x="6444208" y="3284984"/>
            <a:ext cx="792088" cy="29523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a-IR" b="1">
                <a:solidFill>
                  <a:srgbClr val="002060"/>
                </a:solidFill>
                <a:cs typeface="B Mitra" panose="00000400000000000000" pitchFamily="2" charset="-78"/>
              </a:rPr>
              <a:t>برگزاری پسا دکتری صنعتی</a:t>
            </a:r>
            <a:endParaRPr lang="fa-IR" b="1" dirty="0">
              <a:solidFill>
                <a:srgbClr val="002060"/>
              </a:solidFill>
              <a:cs typeface="B Mitra" panose="00000400000000000000" pitchFamily="2" charset="-78"/>
            </a:endParaRPr>
          </a:p>
        </p:txBody>
      </p:sp>
      <p:sp>
        <p:nvSpPr>
          <p:cNvPr id="36" name="Rectangle: Rounded Corners 13">
            <a:extLst>
              <a:ext uri="{FF2B5EF4-FFF2-40B4-BE49-F238E27FC236}">
                <a16:creationId xmlns:a16="http://schemas.microsoft.com/office/drawing/2014/main" id="{CDCB9291-7D71-4604-AC83-AE2FB56ED184}"/>
              </a:ext>
            </a:extLst>
          </p:cNvPr>
          <p:cNvSpPr/>
          <p:nvPr/>
        </p:nvSpPr>
        <p:spPr>
          <a:xfrm>
            <a:off x="7452320" y="3212976"/>
            <a:ext cx="792088" cy="30243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a-IR" b="1" dirty="0">
                <a:solidFill>
                  <a:srgbClr val="002060"/>
                </a:solidFill>
                <a:cs typeface="B Mitra" panose="00000400000000000000" pitchFamily="2" charset="-78"/>
              </a:rPr>
              <a:t>ایجاد سامانه کارآموزی</a:t>
            </a:r>
          </a:p>
        </p:txBody>
      </p:sp>
      <p:sp>
        <p:nvSpPr>
          <p:cNvPr id="41" name="Rectangle: Rounded Corners 13">
            <a:extLst>
              <a:ext uri="{FF2B5EF4-FFF2-40B4-BE49-F238E27FC236}">
                <a16:creationId xmlns:a16="http://schemas.microsoft.com/office/drawing/2014/main" id="{CDCB9291-7D71-4604-AC83-AE2FB56ED184}"/>
              </a:ext>
            </a:extLst>
          </p:cNvPr>
          <p:cNvSpPr/>
          <p:nvPr/>
        </p:nvSpPr>
        <p:spPr>
          <a:xfrm>
            <a:off x="3347864" y="3284984"/>
            <a:ext cx="648072" cy="29523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a-IR" b="1" dirty="0">
                <a:solidFill>
                  <a:srgbClr val="002060"/>
                </a:solidFill>
                <a:cs typeface="B Mitra" panose="00000400000000000000" pitchFamily="2" charset="-78"/>
              </a:rPr>
              <a:t>آموزش </a:t>
            </a:r>
            <a:r>
              <a:rPr lang="fa-IR" b="1" dirty="0" err="1">
                <a:solidFill>
                  <a:srgbClr val="002060"/>
                </a:solidFill>
                <a:cs typeface="B Mitra" panose="00000400000000000000" pitchFamily="2" charset="-78"/>
              </a:rPr>
              <a:t>مهارت‌آموزی</a:t>
            </a:r>
            <a:r>
              <a:rPr lang="fa-IR" b="1" dirty="0">
                <a:solidFill>
                  <a:srgbClr val="002060"/>
                </a:solidFill>
                <a:cs typeface="B Mitra" panose="00000400000000000000" pitchFamily="2" charset="-78"/>
              </a:rPr>
              <a:t> در قالب طرح بیست </a:t>
            </a:r>
            <a:r>
              <a:rPr lang="fa-IR" b="1" dirty="0" err="1">
                <a:solidFill>
                  <a:srgbClr val="002060"/>
                </a:solidFill>
                <a:cs typeface="B Mitra" panose="00000400000000000000" pitchFamily="2" charset="-78"/>
              </a:rPr>
              <a:t>بیست</a:t>
            </a:r>
            <a:r>
              <a:rPr lang="fa-IR" b="1" dirty="0">
                <a:solidFill>
                  <a:srgbClr val="002060"/>
                </a:solidFill>
                <a:cs typeface="B Mitra" panose="00000400000000000000" pitchFamily="2" charset="-78"/>
              </a:rPr>
              <a:t>، دما و تاک</a:t>
            </a:r>
          </a:p>
        </p:txBody>
      </p:sp>
      <p:sp>
        <p:nvSpPr>
          <p:cNvPr id="42" name="Rectangle: Rounded Corners 13">
            <a:extLst>
              <a:ext uri="{FF2B5EF4-FFF2-40B4-BE49-F238E27FC236}">
                <a16:creationId xmlns:a16="http://schemas.microsoft.com/office/drawing/2014/main" id="{CDCB9291-7D71-4604-AC83-AE2FB56ED184}"/>
              </a:ext>
            </a:extLst>
          </p:cNvPr>
          <p:cNvSpPr/>
          <p:nvPr/>
        </p:nvSpPr>
        <p:spPr>
          <a:xfrm>
            <a:off x="2627784" y="3284984"/>
            <a:ext cx="576064" cy="29523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a-IR" b="1" dirty="0">
                <a:solidFill>
                  <a:srgbClr val="002060"/>
                </a:solidFill>
                <a:cs typeface="B Mitra" panose="00000400000000000000" pitchFamily="2" charset="-78"/>
              </a:rPr>
              <a:t>توسعه </a:t>
            </a:r>
            <a:r>
              <a:rPr lang="fa-IR" b="1" dirty="0" err="1">
                <a:solidFill>
                  <a:srgbClr val="002060"/>
                </a:solidFill>
                <a:cs typeface="B Mitra" panose="00000400000000000000" pitchFamily="2" charset="-78"/>
              </a:rPr>
              <a:t>تشکل‌های</a:t>
            </a:r>
            <a:r>
              <a:rPr lang="fa-IR" b="1" dirty="0">
                <a:solidFill>
                  <a:srgbClr val="002060"/>
                </a:solidFill>
                <a:cs typeface="B Mitra" panose="00000400000000000000" pitchFamily="2" charset="-78"/>
              </a:rPr>
              <a:t> دانشجویی در حوزه </a:t>
            </a:r>
            <a:r>
              <a:rPr lang="fa-IR" b="1" dirty="0" err="1">
                <a:solidFill>
                  <a:srgbClr val="002060"/>
                </a:solidFill>
                <a:cs typeface="B Mitra" panose="00000400000000000000" pitchFamily="2" charset="-78"/>
              </a:rPr>
              <a:t>کارآفرینی</a:t>
            </a:r>
            <a:endParaRPr lang="fa-IR" b="1" dirty="0">
              <a:solidFill>
                <a:srgbClr val="002060"/>
              </a:solidFill>
              <a:cs typeface="B Mitra" panose="00000400000000000000" pitchFamily="2" charset="-78"/>
            </a:endParaRPr>
          </a:p>
        </p:txBody>
      </p:sp>
      <p:sp>
        <p:nvSpPr>
          <p:cNvPr id="43" name="Rectangle: Rounded Corners 13">
            <a:extLst>
              <a:ext uri="{FF2B5EF4-FFF2-40B4-BE49-F238E27FC236}">
                <a16:creationId xmlns:a16="http://schemas.microsoft.com/office/drawing/2014/main" id="{CDCB9291-7D71-4604-AC83-AE2FB56ED184}"/>
              </a:ext>
            </a:extLst>
          </p:cNvPr>
          <p:cNvSpPr/>
          <p:nvPr/>
        </p:nvSpPr>
        <p:spPr>
          <a:xfrm>
            <a:off x="1835696" y="3284984"/>
            <a:ext cx="703581" cy="29523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a-IR" b="1">
                <a:solidFill>
                  <a:srgbClr val="002060"/>
                </a:solidFill>
                <a:cs typeface="B Mitra" panose="00000400000000000000" pitchFamily="2" charset="-78"/>
              </a:rPr>
              <a:t>برگزاری کارگاه های مهارتی</a:t>
            </a:r>
            <a:endParaRPr lang="fa-IR" b="1" dirty="0">
              <a:solidFill>
                <a:srgbClr val="002060"/>
              </a:solidFill>
              <a:cs typeface="B Mitra" panose="00000400000000000000" pitchFamily="2" charset="-78"/>
            </a:endParaRPr>
          </a:p>
        </p:txBody>
      </p:sp>
      <p:sp>
        <p:nvSpPr>
          <p:cNvPr id="44" name="Rectangle: Rounded Corners 13">
            <a:extLst>
              <a:ext uri="{FF2B5EF4-FFF2-40B4-BE49-F238E27FC236}">
                <a16:creationId xmlns:a16="http://schemas.microsoft.com/office/drawing/2014/main" id="{CDCB9291-7D71-4604-AC83-AE2FB56ED184}"/>
              </a:ext>
            </a:extLst>
          </p:cNvPr>
          <p:cNvSpPr/>
          <p:nvPr/>
        </p:nvSpPr>
        <p:spPr>
          <a:xfrm>
            <a:off x="5580112" y="3284984"/>
            <a:ext cx="792088" cy="28803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a-IR" b="1">
                <a:solidFill>
                  <a:srgbClr val="002060"/>
                </a:solidFill>
                <a:cs typeface="B Mitra" panose="00000400000000000000" pitchFamily="2" charset="-78"/>
              </a:rPr>
              <a:t>برگزاری دوره‌های کارآفرینی</a:t>
            </a:r>
            <a:endParaRPr lang="fa-IR" b="1" dirty="0">
              <a:solidFill>
                <a:srgbClr val="002060"/>
              </a:solidFill>
              <a:cs typeface="B Mitra" panose="00000400000000000000" pitchFamily="2" charset="-78"/>
            </a:endParaRPr>
          </a:p>
        </p:txBody>
      </p:sp>
      <p:sp>
        <p:nvSpPr>
          <p:cNvPr id="45" name="Rectangle: Rounded Corners 13">
            <a:extLst>
              <a:ext uri="{FF2B5EF4-FFF2-40B4-BE49-F238E27FC236}">
                <a16:creationId xmlns:a16="http://schemas.microsoft.com/office/drawing/2014/main" id="{CDCB9291-7D71-4604-AC83-AE2FB56ED184}"/>
              </a:ext>
            </a:extLst>
          </p:cNvPr>
          <p:cNvSpPr/>
          <p:nvPr/>
        </p:nvSpPr>
        <p:spPr>
          <a:xfrm>
            <a:off x="4860032" y="3284984"/>
            <a:ext cx="631573" cy="29523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a-IR" b="1">
                <a:solidFill>
                  <a:srgbClr val="002060"/>
                </a:solidFill>
                <a:cs typeface="B Mitra" panose="00000400000000000000" pitchFamily="2" charset="-78"/>
              </a:rPr>
              <a:t>برگزاری همایش کارآفرینان موفق</a:t>
            </a:r>
            <a:endParaRPr lang="fa-IR" b="1" dirty="0">
              <a:solidFill>
                <a:srgbClr val="002060"/>
              </a:solidFill>
              <a:cs typeface="B Mitra" panose="00000400000000000000" pitchFamily="2" charset="-78"/>
            </a:endParaRPr>
          </a:p>
        </p:txBody>
      </p:sp>
      <p:sp>
        <p:nvSpPr>
          <p:cNvPr id="46" name="Rectangle: Rounded Corners 13">
            <a:extLst>
              <a:ext uri="{FF2B5EF4-FFF2-40B4-BE49-F238E27FC236}">
                <a16:creationId xmlns:a16="http://schemas.microsoft.com/office/drawing/2014/main" id="{CDCB9291-7D71-4604-AC83-AE2FB56ED184}"/>
              </a:ext>
            </a:extLst>
          </p:cNvPr>
          <p:cNvSpPr/>
          <p:nvPr/>
        </p:nvSpPr>
        <p:spPr>
          <a:xfrm>
            <a:off x="4067944" y="3284984"/>
            <a:ext cx="720080" cy="29523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a-IR" b="1" dirty="0">
                <a:solidFill>
                  <a:srgbClr val="002060"/>
                </a:solidFill>
                <a:cs typeface="B Mitra" panose="00000400000000000000" pitchFamily="2" charset="-78"/>
              </a:rPr>
              <a:t>برگزاری رویداد های </a:t>
            </a:r>
            <a:r>
              <a:rPr lang="fa-IR" b="1" dirty="0" err="1">
                <a:solidFill>
                  <a:srgbClr val="002060"/>
                </a:solidFill>
                <a:cs typeface="B Mitra" panose="00000400000000000000" pitchFamily="2" charset="-78"/>
              </a:rPr>
              <a:t>استارت‌آپی</a:t>
            </a:r>
            <a:endParaRPr lang="fa-IR" b="1" dirty="0">
              <a:solidFill>
                <a:srgbClr val="002060"/>
              </a:solidFill>
              <a:cs typeface="B Mitra" panose="00000400000000000000" pitchFamily="2" charset="-78"/>
            </a:endParaRPr>
          </a:p>
        </p:txBody>
      </p:sp>
      <p:sp>
        <p:nvSpPr>
          <p:cNvPr id="47" name="Rectangle: Rounded Corners 13">
            <a:extLst>
              <a:ext uri="{FF2B5EF4-FFF2-40B4-BE49-F238E27FC236}">
                <a16:creationId xmlns:a16="http://schemas.microsoft.com/office/drawing/2014/main" id="{CDCB9291-7D71-4604-AC83-AE2FB56ED184}"/>
              </a:ext>
            </a:extLst>
          </p:cNvPr>
          <p:cNvSpPr/>
          <p:nvPr/>
        </p:nvSpPr>
        <p:spPr>
          <a:xfrm>
            <a:off x="1043608" y="3284984"/>
            <a:ext cx="631573" cy="29523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a-IR" b="1" dirty="0">
                <a:solidFill>
                  <a:srgbClr val="002060"/>
                </a:solidFill>
                <a:cs typeface="B Mitra" panose="00000400000000000000" pitchFamily="2" charset="-78"/>
              </a:rPr>
              <a:t>تشکیل صندوق حمایت از فناوری و </a:t>
            </a:r>
            <a:r>
              <a:rPr lang="fa-IR" b="1" dirty="0" err="1">
                <a:solidFill>
                  <a:srgbClr val="002060"/>
                </a:solidFill>
                <a:cs typeface="B Mitra" panose="00000400000000000000" pitchFamily="2" charset="-78"/>
              </a:rPr>
              <a:t>کارآفرینی</a:t>
            </a:r>
            <a:r>
              <a:rPr lang="fa-IR" b="1" dirty="0">
                <a:solidFill>
                  <a:srgbClr val="002060"/>
                </a:solidFill>
                <a:cs typeface="B Mitra" panose="00000400000000000000" pitchFamily="2" charset="-78"/>
              </a:rPr>
              <a:t> در دانشگاه</a:t>
            </a:r>
          </a:p>
        </p:txBody>
      </p:sp>
      <p:sp>
        <p:nvSpPr>
          <p:cNvPr id="48" name="Rectangle: Rounded Corners 13">
            <a:extLst>
              <a:ext uri="{FF2B5EF4-FFF2-40B4-BE49-F238E27FC236}">
                <a16:creationId xmlns:a16="http://schemas.microsoft.com/office/drawing/2014/main" id="{CDCB9291-7D71-4604-AC83-AE2FB56ED184}"/>
              </a:ext>
            </a:extLst>
          </p:cNvPr>
          <p:cNvSpPr/>
          <p:nvPr/>
        </p:nvSpPr>
        <p:spPr>
          <a:xfrm>
            <a:off x="323528" y="3284984"/>
            <a:ext cx="631573" cy="29523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a-IR" b="1" dirty="0">
                <a:solidFill>
                  <a:srgbClr val="002060"/>
                </a:solidFill>
                <a:cs typeface="B Mitra" panose="00000400000000000000" pitchFamily="2" charset="-78"/>
              </a:rPr>
              <a:t>تشکیل شاخه دانشجویی (پل ارتباطی بین انجمنهای علمی و مرکز رشد )</a:t>
            </a:r>
          </a:p>
        </p:txBody>
      </p:sp>
    </p:spTree>
    <p:extLst>
      <p:ext uri="{BB962C8B-B14F-4D97-AF65-F5344CB8AC3E}">
        <p14:creationId xmlns:p14="http://schemas.microsoft.com/office/powerpoint/2010/main" val="3341297822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438A728-626C-4836-8489-0237CC069D20}"/>
              </a:ext>
            </a:extLst>
          </p:cNvPr>
          <p:cNvSpPr/>
          <p:nvPr/>
        </p:nvSpPr>
        <p:spPr>
          <a:xfrm>
            <a:off x="6156176" y="692696"/>
            <a:ext cx="3024336" cy="504056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a-IR" altLang="en-US" b="1" dirty="0">
                <a:solidFill>
                  <a:schemeClr val="bg1"/>
                </a:solidFill>
                <a:latin typeface="B Nazanin" pitchFamily="2" charset="0"/>
              </a:rPr>
              <a:t>نسبت مقالات به اعضا هیت علمی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17C7C6C-3E7A-4113-B2CF-F334FAB0A175}"/>
              </a:ext>
            </a:extLst>
          </p:cNvPr>
          <p:cNvSpPr/>
          <p:nvPr/>
        </p:nvSpPr>
        <p:spPr>
          <a:xfrm>
            <a:off x="6156176" y="1412776"/>
            <a:ext cx="3024336" cy="504056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a-IR" altLang="en-US" b="1" dirty="0">
                <a:solidFill>
                  <a:schemeClr val="bg1"/>
                </a:solidFill>
                <a:latin typeface="B Nazanin" pitchFamily="2" charset="0"/>
              </a:rPr>
              <a:t>تاثیر اعضا هیات علمی داخلی در مقالات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EC39EE7-A852-4A43-8E22-E58C04E30DA7}"/>
              </a:ext>
            </a:extLst>
          </p:cNvPr>
          <p:cNvSpPr/>
          <p:nvPr/>
        </p:nvSpPr>
        <p:spPr>
          <a:xfrm>
            <a:off x="6156176" y="2132856"/>
            <a:ext cx="3024336" cy="504056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a-IR" altLang="en-US" b="1" dirty="0">
                <a:solidFill>
                  <a:schemeClr val="bg1"/>
                </a:solidFill>
                <a:latin typeface="B Nazanin" pitchFamily="2" charset="0"/>
              </a:rPr>
              <a:t>تاثیر اعضا هیات علمی خارجی در مقالات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49486ED-E24F-427A-8C9D-D8B17B0E110E}"/>
              </a:ext>
            </a:extLst>
          </p:cNvPr>
          <p:cNvSpPr/>
          <p:nvPr/>
        </p:nvSpPr>
        <p:spPr>
          <a:xfrm>
            <a:off x="6156176" y="2852936"/>
            <a:ext cx="3024336" cy="504056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a-IR" altLang="en-US" b="1" dirty="0">
                <a:solidFill>
                  <a:schemeClr val="bg1"/>
                </a:solidFill>
                <a:latin typeface="B Nazanin" pitchFamily="2" charset="0"/>
              </a:rPr>
              <a:t>میانگین مقالات </a:t>
            </a:r>
            <a:r>
              <a:rPr lang="en-US" altLang="en-US" b="1" dirty="0">
                <a:solidFill>
                  <a:schemeClr val="bg1"/>
                </a:solidFill>
                <a:latin typeface="Times" panose="02020603050405020304" pitchFamily="18" charset="0"/>
              </a:rPr>
              <a:t>JCR </a:t>
            </a:r>
            <a:endParaRPr lang="fa-IR" altLang="en-US" b="1" dirty="0">
              <a:solidFill>
                <a:schemeClr val="bg1"/>
              </a:solidFill>
              <a:latin typeface="B Nazanin" pitchFamily="2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64BE928-FF0C-468D-8C0A-5F82AC516A6B}"/>
              </a:ext>
            </a:extLst>
          </p:cNvPr>
          <p:cNvSpPr/>
          <p:nvPr/>
        </p:nvSpPr>
        <p:spPr>
          <a:xfrm>
            <a:off x="6156176" y="3645024"/>
            <a:ext cx="3024336" cy="504056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altLang="en-US" b="1" dirty="0">
                <a:solidFill>
                  <a:schemeClr val="bg1"/>
                </a:solidFill>
                <a:latin typeface="B Nazanin" pitchFamily="2" charset="0"/>
              </a:rPr>
              <a:t>میانگین جزئی مقالات  </a:t>
            </a:r>
            <a:r>
              <a:rPr lang="en-US" altLang="en-US" b="1" dirty="0">
                <a:solidFill>
                  <a:schemeClr val="bg1"/>
                </a:solidFill>
                <a:latin typeface="Times" panose="02020603050405020304" pitchFamily="18" charset="0"/>
              </a:rPr>
              <a:t>JCR</a:t>
            </a:r>
            <a:endParaRPr lang="fa-IR" altLang="en-US" b="1" dirty="0">
              <a:solidFill>
                <a:schemeClr val="bg1"/>
              </a:solidFill>
              <a:latin typeface="B Nazanin" pitchFamily="2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13CEFDE-063C-4E2E-87BB-505ACA10A6C1}"/>
              </a:ext>
            </a:extLst>
          </p:cNvPr>
          <p:cNvSpPr/>
          <p:nvPr/>
        </p:nvSpPr>
        <p:spPr>
          <a:xfrm>
            <a:off x="6156176" y="4365104"/>
            <a:ext cx="3024336" cy="504056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a-IR" altLang="en-US" b="1" dirty="0">
                <a:solidFill>
                  <a:schemeClr val="bg1"/>
                </a:solidFill>
                <a:latin typeface="B Nazanin" pitchFamily="2" charset="0"/>
              </a:rPr>
              <a:t>میانگین مقالات </a:t>
            </a:r>
            <a:r>
              <a:rPr lang="en-US" altLang="en-US" b="1" dirty="0">
                <a:solidFill>
                  <a:schemeClr val="bg1"/>
                </a:solidFill>
                <a:latin typeface="Times" panose="02020603050405020304" pitchFamily="18" charset="0"/>
              </a:rPr>
              <a:t>Scopus</a:t>
            </a:r>
            <a:endParaRPr lang="fa-IR" altLang="en-US" b="1" dirty="0">
              <a:solidFill>
                <a:schemeClr val="bg1"/>
              </a:solidFill>
              <a:latin typeface="B Nazanin" pitchFamily="2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547F583-49D9-40D6-8FA8-ED005C571A97}"/>
              </a:ext>
            </a:extLst>
          </p:cNvPr>
          <p:cNvSpPr/>
          <p:nvPr/>
        </p:nvSpPr>
        <p:spPr>
          <a:xfrm>
            <a:off x="6156176" y="5085184"/>
            <a:ext cx="3024336" cy="504056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a-IR" altLang="en-US" b="1" dirty="0">
                <a:solidFill>
                  <a:schemeClr val="bg1"/>
                </a:solidFill>
                <a:latin typeface="B Nazanin" pitchFamily="2" charset="0"/>
              </a:rPr>
              <a:t>میانگین جزئی مقالات </a:t>
            </a:r>
            <a:r>
              <a:rPr lang="en-US" altLang="en-US" b="1" dirty="0">
                <a:solidFill>
                  <a:schemeClr val="bg1"/>
                </a:solidFill>
                <a:latin typeface="Times" panose="02020603050405020304" pitchFamily="18" charset="0"/>
              </a:rPr>
              <a:t>Scopus</a:t>
            </a:r>
            <a:endParaRPr lang="fa-IR" altLang="en-US" b="1" dirty="0">
              <a:solidFill>
                <a:schemeClr val="bg1"/>
              </a:solidFill>
              <a:latin typeface="B Nazanin" pitchFamily="2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59D7001-7F91-4DAC-B119-43506453CD68}"/>
              </a:ext>
            </a:extLst>
          </p:cNvPr>
          <p:cNvSpPr/>
          <p:nvPr/>
        </p:nvSpPr>
        <p:spPr>
          <a:xfrm>
            <a:off x="6156176" y="5733256"/>
            <a:ext cx="3024336" cy="504056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a-IR" altLang="en-US" b="1" dirty="0">
                <a:solidFill>
                  <a:schemeClr val="bg1"/>
                </a:solidFill>
                <a:latin typeface="B Nazanin" pitchFamily="2" charset="0"/>
              </a:rPr>
              <a:t>میانگین مقالات </a:t>
            </a:r>
            <a:r>
              <a:rPr lang="en-US" altLang="en-US" b="1" dirty="0">
                <a:solidFill>
                  <a:schemeClr val="bg1"/>
                </a:solidFill>
                <a:latin typeface="Times" panose="02020603050405020304" pitchFamily="18" charset="0"/>
              </a:rPr>
              <a:t>ISC</a:t>
            </a:r>
            <a:endParaRPr lang="fa-IR" altLang="en-US" b="1" dirty="0">
              <a:solidFill>
                <a:schemeClr val="bg1"/>
              </a:solidFill>
              <a:latin typeface="B Nazanin" pitchFamily="2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E52F74E-CC16-4EB9-B784-82EF47DF637E}"/>
              </a:ext>
            </a:extLst>
          </p:cNvPr>
          <p:cNvSpPr/>
          <p:nvPr/>
        </p:nvSpPr>
        <p:spPr>
          <a:xfrm>
            <a:off x="35496" y="692696"/>
            <a:ext cx="3024336" cy="504056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>
                <a:solidFill>
                  <a:schemeClr val="bg1"/>
                </a:solidFill>
              </a:rPr>
              <a:t>تعداد دانشجو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437CF45-C2CC-44B9-804E-82FA4DFCE267}"/>
              </a:ext>
            </a:extLst>
          </p:cNvPr>
          <p:cNvSpPr/>
          <p:nvPr/>
        </p:nvSpPr>
        <p:spPr>
          <a:xfrm>
            <a:off x="35496" y="1412776"/>
            <a:ext cx="3024336" cy="504056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>
                <a:solidFill>
                  <a:schemeClr val="bg1"/>
                </a:solidFill>
              </a:rPr>
              <a:t>گرنت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FFF39FB-FD7A-4F4B-B57B-314DABD6C7EE}"/>
              </a:ext>
            </a:extLst>
          </p:cNvPr>
          <p:cNvSpPr/>
          <p:nvPr/>
        </p:nvSpPr>
        <p:spPr>
          <a:xfrm>
            <a:off x="35496" y="2132856"/>
            <a:ext cx="3024336" cy="504056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90C226"/>
              </a:buClr>
              <a:defRPr/>
            </a:pPr>
            <a:r>
              <a:rPr lang="fa-IR" altLang="en-US" b="1" dirty="0">
                <a:solidFill>
                  <a:schemeClr val="bg1"/>
                </a:solidFill>
                <a:latin typeface="B Nazanin" pitchFamily="2" charset="0"/>
              </a:rPr>
              <a:t>متوسط ساعت تدریس نیم سال تحصیلی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547BB99-CDA9-4910-A9AD-7D5131B2140A}"/>
              </a:ext>
            </a:extLst>
          </p:cNvPr>
          <p:cNvSpPr/>
          <p:nvPr/>
        </p:nvSpPr>
        <p:spPr>
          <a:xfrm>
            <a:off x="35496" y="2852936"/>
            <a:ext cx="3024336" cy="504056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90C226"/>
              </a:buClr>
              <a:defRPr/>
            </a:pPr>
            <a:r>
              <a:rPr lang="fa-IR" altLang="en-US" b="1" dirty="0">
                <a:solidFill>
                  <a:schemeClr val="bg1"/>
                </a:solidFill>
                <a:latin typeface="B Nazanin" pitchFamily="2" charset="0"/>
              </a:rPr>
              <a:t>ساعت متوسط ساعت تدریس پایان نامه دانشجوی کارشناسی ارشد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049F2DC-C5A5-4FCA-B37C-630BCBFAE407}"/>
              </a:ext>
            </a:extLst>
          </p:cNvPr>
          <p:cNvSpPr/>
          <p:nvPr/>
        </p:nvSpPr>
        <p:spPr>
          <a:xfrm>
            <a:off x="35496" y="3645024"/>
            <a:ext cx="3024336" cy="504056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90C226"/>
              </a:buClr>
              <a:defRPr/>
            </a:pPr>
            <a:r>
              <a:rPr lang="fa-IR" altLang="en-US" b="1" dirty="0">
                <a:solidFill>
                  <a:schemeClr val="bg1"/>
                </a:solidFill>
                <a:latin typeface="B Nazanin" pitchFamily="2" charset="0"/>
              </a:rPr>
              <a:t>ساعت متوسط ساعت تدریس رساله دانشجوی دکتری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64F5E92-E100-414C-BEA1-DB661AB0D8C1}"/>
              </a:ext>
            </a:extLst>
          </p:cNvPr>
          <p:cNvSpPr/>
          <p:nvPr/>
        </p:nvSpPr>
        <p:spPr>
          <a:xfrm>
            <a:off x="35496" y="4365104"/>
            <a:ext cx="3024336" cy="504056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a-IR" altLang="en-US" b="1" dirty="0">
                <a:solidFill>
                  <a:schemeClr val="bg1"/>
                </a:solidFill>
                <a:latin typeface="B Nazanin" pitchFamily="2" charset="0"/>
              </a:rPr>
              <a:t>نسبت </a:t>
            </a:r>
            <a:r>
              <a:rPr lang="en-US" altLang="en-US" b="1" dirty="0">
                <a:solidFill>
                  <a:schemeClr val="bg1"/>
                </a:solidFill>
                <a:latin typeface="Times" panose="02020603050405020304" pitchFamily="18" charset="0"/>
              </a:rPr>
              <a:t>Q ISC</a:t>
            </a:r>
            <a:r>
              <a:rPr lang="fa-IR" altLang="en-US" b="1" dirty="0">
                <a:solidFill>
                  <a:schemeClr val="bg1"/>
                </a:solidFill>
                <a:latin typeface="Times" panose="02020603050405020304" pitchFamily="18" charset="0"/>
              </a:rPr>
              <a:t> </a:t>
            </a:r>
            <a:r>
              <a:rPr lang="en-US" altLang="en-US" b="1" dirty="0">
                <a:solidFill>
                  <a:schemeClr val="bg1"/>
                </a:solidFill>
                <a:latin typeface="B Nazanin" pitchFamily="2" charset="0"/>
              </a:rPr>
              <a:t> </a:t>
            </a:r>
            <a:r>
              <a:rPr lang="fa-IR" altLang="en-US" b="1" dirty="0">
                <a:solidFill>
                  <a:schemeClr val="bg1"/>
                </a:solidFill>
                <a:latin typeface="B Nazanin" pitchFamily="2" charset="0"/>
              </a:rPr>
              <a:t>به دانشجویان تحصیلات تکمیلی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7016AB2-5353-4168-83FC-704D24BD5752}"/>
              </a:ext>
            </a:extLst>
          </p:cNvPr>
          <p:cNvSpPr/>
          <p:nvPr/>
        </p:nvSpPr>
        <p:spPr>
          <a:xfrm>
            <a:off x="35496" y="5085184"/>
            <a:ext cx="3024336" cy="504056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a-IR" altLang="en-US" b="1" dirty="0">
                <a:solidFill>
                  <a:schemeClr val="bg1"/>
                </a:solidFill>
                <a:latin typeface="B Nazanin" pitchFamily="2" charset="0"/>
              </a:rPr>
              <a:t>نسبت </a:t>
            </a:r>
            <a:r>
              <a:rPr lang="en-US" altLang="en-US" b="1" dirty="0">
                <a:solidFill>
                  <a:schemeClr val="bg1"/>
                </a:solidFill>
                <a:latin typeface="Times" panose="02020603050405020304" pitchFamily="18" charset="0"/>
              </a:rPr>
              <a:t>Q JCR</a:t>
            </a:r>
            <a:r>
              <a:rPr lang="fa-IR" altLang="en-US" b="1" dirty="0">
                <a:solidFill>
                  <a:schemeClr val="bg1"/>
                </a:solidFill>
                <a:latin typeface="B Nazanin" pitchFamily="2" charset="0"/>
              </a:rPr>
              <a:t>  به دانشجویان تحصیلات تکمیلی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1E77DB7C-269B-4B5B-A5EB-B278FEBE94DC}"/>
              </a:ext>
            </a:extLst>
          </p:cNvPr>
          <p:cNvSpPr/>
          <p:nvPr/>
        </p:nvSpPr>
        <p:spPr>
          <a:xfrm>
            <a:off x="35496" y="5733256"/>
            <a:ext cx="3024336" cy="504056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a-IR" altLang="en-US" b="1" dirty="0">
                <a:solidFill>
                  <a:schemeClr val="bg1"/>
                </a:solidFill>
                <a:latin typeface="B Nazanin" pitchFamily="2" charset="0"/>
              </a:rPr>
              <a:t>نسبت </a:t>
            </a:r>
            <a:r>
              <a:rPr lang="en-US" altLang="en-US" b="1" dirty="0">
                <a:solidFill>
                  <a:schemeClr val="bg1"/>
                </a:solidFill>
                <a:latin typeface="Times" panose="02020603050405020304" pitchFamily="18" charset="0"/>
              </a:rPr>
              <a:t>Q Scopus </a:t>
            </a:r>
            <a:r>
              <a:rPr lang="fa-IR" altLang="en-US" b="1" dirty="0">
                <a:solidFill>
                  <a:schemeClr val="bg1"/>
                </a:solidFill>
                <a:latin typeface="Times" panose="02020603050405020304" pitchFamily="18" charset="0"/>
              </a:rPr>
              <a:t> </a:t>
            </a:r>
            <a:r>
              <a:rPr lang="fa-IR" altLang="en-US" b="1" dirty="0">
                <a:solidFill>
                  <a:schemeClr val="bg1"/>
                </a:solidFill>
                <a:latin typeface="B Nazanin" pitchFamily="2" charset="0"/>
              </a:rPr>
              <a:t>به دانشجویان تحصیلات تکمیلی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F6FCBCD-FC15-4280-BB1D-3F8F6AFEEC43}"/>
              </a:ext>
            </a:extLst>
          </p:cNvPr>
          <p:cNvSpPr/>
          <p:nvPr/>
        </p:nvSpPr>
        <p:spPr>
          <a:xfrm>
            <a:off x="4860032" y="116632"/>
            <a:ext cx="2880320" cy="504056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a-IR" altLang="en-US" b="1" dirty="0">
                <a:solidFill>
                  <a:schemeClr val="bg1"/>
                </a:solidFill>
                <a:latin typeface="B Nazanin" pitchFamily="2" charset="0"/>
              </a:rPr>
              <a:t>نسبت مقالات به دانشجویان تحصیلات تکمیلی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CCB2C3EB-7710-465B-B728-142C3A346617}"/>
              </a:ext>
            </a:extLst>
          </p:cNvPr>
          <p:cNvSpPr/>
          <p:nvPr/>
        </p:nvSpPr>
        <p:spPr>
          <a:xfrm>
            <a:off x="1691680" y="116632"/>
            <a:ext cx="2880320" cy="504056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fa-IR" b="1" dirty="0">
                <a:solidFill>
                  <a:schemeClr val="bg1"/>
                </a:solidFill>
              </a:rPr>
              <a:t>کتب تالیفی، ترجمه و ...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2C072B00-C840-4FB7-B6AD-E2F6B924B807}"/>
              </a:ext>
            </a:extLst>
          </p:cNvPr>
          <p:cNvSpPr/>
          <p:nvPr/>
        </p:nvSpPr>
        <p:spPr>
          <a:xfrm>
            <a:off x="5148064" y="6309320"/>
            <a:ext cx="2880320" cy="504056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altLang="en-US" b="1" dirty="0">
                <a:solidFill>
                  <a:schemeClr val="bg1"/>
                </a:solidFill>
                <a:latin typeface="B Nazanin" pitchFamily="2" charset="0"/>
              </a:rPr>
              <a:t>میانگین جزئی مقالات </a:t>
            </a:r>
            <a:r>
              <a:rPr lang="en-US" altLang="en-US" b="1" dirty="0">
                <a:solidFill>
                  <a:schemeClr val="bg1"/>
                </a:solidFill>
                <a:latin typeface="Times" panose="02020603050405020304" pitchFamily="18" charset="0"/>
              </a:rPr>
              <a:t>ISC</a:t>
            </a:r>
            <a:endParaRPr lang="fa-IR" altLang="en-US" b="1" dirty="0">
              <a:solidFill>
                <a:schemeClr val="bg1"/>
              </a:solidFill>
              <a:latin typeface="B Nazanin" pitchFamily="2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D6A0054C-2C5B-48FB-8BDD-A0D4B2FCBAA3}"/>
              </a:ext>
            </a:extLst>
          </p:cNvPr>
          <p:cNvSpPr/>
          <p:nvPr/>
        </p:nvSpPr>
        <p:spPr>
          <a:xfrm>
            <a:off x="1979712" y="6309320"/>
            <a:ext cx="2880320" cy="504056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altLang="en-US" b="1" dirty="0">
                <a:solidFill>
                  <a:schemeClr val="bg1"/>
                </a:solidFill>
                <a:latin typeface="B Nazanin" pitchFamily="2" charset="0"/>
              </a:rPr>
              <a:t>نسبت </a:t>
            </a:r>
            <a:r>
              <a:rPr lang="en-US" altLang="en-US" b="1" dirty="0">
                <a:solidFill>
                  <a:schemeClr val="bg1"/>
                </a:solidFill>
                <a:latin typeface="Times" panose="02020603050405020304" pitchFamily="18" charset="0"/>
              </a:rPr>
              <a:t>Q JCR</a:t>
            </a:r>
            <a:r>
              <a:rPr lang="fa-IR" altLang="en-US" b="1" dirty="0">
                <a:solidFill>
                  <a:schemeClr val="bg1"/>
                </a:solidFill>
                <a:latin typeface="B Nazanin" pitchFamily="2" charset="0"/>
              </a:rPr>
              <a:t>  به دانشجویان تحصیلات تکمیلی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3F3F3236-41F1-4E12-A49F-09867113BE75}"/>
              </a:ext>
            </a:extLst>
          </p:cNvPr>
          <p:cNvSpPr/>
          <p:nvPr/>
        </p:nvSpPr>
        <p:spPr>
          <a:xfrm>
            <a:off x="3779912" y="908720"/>
            <a:ext cx="1872208" cy="792088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>
                <a:solidFill>
                  <a:schemeClr val="bg1"/>
                </a:solidFill>
              </a:rPr>
              <a:t>فرصت های مطالعاتی خارج از کشور اعضای هیئت علمی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F06E8C4C-A429-4A51-BDC5-33DD7FACF35D}"/>
              </a:ext>
            </a:extLst>
          </p:cNvPr>
          <p:cNvSpPr/>
          <p:nvPr/>
        </p:nvSpPr>
        <p:spPr>
          <a:xfrm>
            <a:off x="3707904" y="5085184"/>
            <a:ext cx="1872208" cy="792088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>
                <a:solidFill>
                  <a:schemeClr val="bg1"/>
                </a:solidFill>
              </a:rPr>
              <a:t>پذیرش فرصت مطالعاتی محققان خارج از کشور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834F21B8-6B9F-4BFD-96ED-3B8B76AB1632}"/>
              </a:ext>
            </a:extLst>
          </p:cNvPr>
          <p:cNvSpPr/>
          <p:nvPr/>
        </p:nvSpPr>
        <p:spPr>
          <a:xfrm>
            <a:off x="3707904" y="1988840"/>
            <a:ext cx="2160240" cy="2880320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altLang="en-US" sz="2400" b="1" dirty="0">
                <a:solidFill>
                  <a:schemeClr val="bg1"/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شاخص های پژوهشی</a:t>
            </a:r>
            <a:r>
              <a:rPr lang="en-US" altLang="en-US" sz="2400" b="1" dirty="0">
                <a:solidFill>
                  <a:schemeClr val="bg1"/>
                </a:solidFill>
              </a:rPr>
              <a:t> </a:t>
            </a:r>
            <a:r>
              <a:rPr lang="fa-IR" altLang="en-US" sz="2400" b="1" dirty="0">
                <a:solidFill>
                  <a:schemeClr val="bg1"/>
                </a:solidFill>
              </a:rPr>
              <a:t> بررسی شده در سال های 95 الی 97</a:t>
            </a:r>
            <a:endParaRPr lang="en-GB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082259"/>
      </p:ext>
    </p:extLst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093925213"/>
              </p:ext>
            </p:extLst>
          </p:nvPr>
        </p:nvGraphicFramePr>
        <p:xfrm>
          <a:off x="611560" y="476672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70352451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81124479"/>
              </p:ext>
            </p:extLst>
          </p:nvPr>
        </p:nvGraphicFramePr>
        <p:xfrm>
          <a:off x="611560" y="548680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4942676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04F755A-7A49-4DCD-B782-522FB62C05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92214"/>
            <a:ext cx="9144000" cy="367357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603178016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074C5DFE-8F57-422E-83EB-DA1FF185C360}"/>
              </a:ext>
            </a:extLst>
          </p:cNvPr>
          <p:cNvSpPr/>
          <p:nvPr/>
        </p:nvSpPr>
        <p:spPr>
          <a:xfrm>
            <a:off x="6156176" y="692696"/>
            <a:ext cx="3024336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/>
              <a:t>اسناد علمی نمایه شده </a:t>
            </a:r>
            <a:endParaRPr lang="en-GB" dirty="0"/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387CB552-EB60-47E6-A408-04F51DC84B7E}"/>
              </a:ext>
            </a:extLst>
          </p:cNvPr>
          <p:cNvSpPr/>
          <p:nvPr/>
        </p:nvSpPr>
        <p:spPr>
          <a:xfrm>
            <a:off x="6156176" y="1412776"/>
            <a:ext cx="3024336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/>
              <a:t>ارجاعات به مقالات </a:t>
            </a:r>
            <a:endParaRPr lang="en-GB" dirty="0"/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1CFD29D1-B6BF-447A-9005-D97F88882390}"/>
              </a:ext>
            </a:extLst>
          </p:cNvPr>
          <p:cNvSpPr/>
          <p:nvPr/>
        </p:nvSpPr>
        <p:spPr>
          <a:xfrm>
            <a:off x="6156176" y="2132856"/>
            <a:ext cx="3024336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/>
              <a:t>مقالات چاپ شده با آدرس دانشگاه در </a:t>
            </a:r>
            <a:r>
              <a:rPr lang="en-US" b="1" dirty="0"/>
              <a:t>Nature</a:t>
            </a:r>
            <a:r>
              <a:rPr lang="fa-IR" b="1" dirty="0"/>
              <a:t> و </a:t>
            </a:r>
            <a:r>
              <a:rPr lang="en-US" b="1" dirty="0"/>
              <a:t>Science </a:t>
            </a:r>
            <a:endParaRPr lang="en-GB" dirty="0"/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FA212B4A-AE08-4A0E-875B-E3D3E7A20925}"/>
              </a:ext>
            </a:extLst>
          </p:cNvPr>
          <p:cNvSpPr/>
          <p:nvPr/>
        </p:nvSpPr>
        <p:spPr>
          <a:xfrm>
            <a:off x="6156176" y="2852936"/>
            <a:ext cx="3024336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/>
              <a:t>ارجاعات سالانه به همه مقالات در </a:t>
            </a:r>
            <a:r>
              <a:rPr lang="en-US" b="1" dirty="0"/>
              <a:t>Nature</a:t>
            </a:r>
            <a:r>
              <a:rPr lang="fa-IR" b="1" dirty="0"/>
              <a:t> و </a:t>
            </a:r>
            <a:r>
              <a:rPr lang="en-US" b="1" dirty="0"/>
              <a:t>Science</a:t>
            </a:r>
            <a:endParaRPr lang="en-GB" dirty="0"/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3E01880D-D1C0-4D80-AA97-133191D4A4DF}"/>
              </a:ext>
            </a:extLst>
          </p:cNvPr>
          <p:cNvSpPr/>
          <p:nvPr/>
        </p:nvSpPr>
        <p:spPr>
          <a:xfrm>
            <a:off x="6156176" y="3645024"/>
            <a:ext cx="3024336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/>
              <a:t>مقالات داغ </a:t>
            </a:r>
            <a:r>
              <a:rPr lang="en-US" b="1"/>
              <a:t>(Hot Paper)</a:t>
            </a:r>
            <a:r>
              <a:rPr lang="fa-IR" b="1"/>
              <a:t> در </a:t>
            </a:r>
            <a:r>
              <a:rPr lang="en-US" b="1"/>
              <a:t>WOS </a:t>
            </a:r>
            <a:endParaRPr lang="en-GB"/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59FEF1E3-D8DE-4706-AF7C-98988D415DA9}"/>
              </a:ext>
            </a:extLst>
          </p:cNvPr>
          <p:cNvSpPr/>
          <p:nvPr/>
        </p:nvSpPr>
        <p:spPr>
          <a:xfrm>
            <a:off x="6156176" y="4365104"/>
            <a:ext cx="3024336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/>
              <a:t>مقالات پرارجاع </a:t>
            </a:r>
            <a:r>
              <a:rPr lang="en-US" b="1" dirty="0"/>
              <a:t>(Highly Cited)</a:t>
            </a:r>
            <a:r>
              <a:rPr lang="fa-IR" b="1" dirty="0"/>
              <a:t> در </a:t>
            </a:r>
            <a:r>
              <a:rPr lang="en-US" b="1" dirty="0"/>
              <a:t>WOS </a:t>
            </a:r>
            <a:endParaRPr lang="en-GB" dirty="0"/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9E6ED42B-9735-4B04-88AF-015349981A9D}"/>
              </a:ext>
            </a:extLst>
          </p:cNvPr>
          <p:cNvSpPr/>
          <p:nvPr/>
        </p:nvSpPr>
        <p:spPr>
          <a:xfrm>
            <a:off x="6156176" y="5085184"/>
            <a:ext cx="3024336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/>
              <a:t>مقالات در بیست نشریه برترجهان </a:t>
            </a:r>
            <a:endParaRPr lang="en-GB" dirty="0"/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3AC9D4B8-C778-4C17-AC7A-F21786E89C2E}"/>
              </a:ext>
            </a:extLst>
          </p:cNvPr>
          <p:cNvSpPr/>
          <p:nvPr/>
        </p:nvSpPr>
        <p:spPr>
          <a:xfrm>
            <a:off x="6156176" y="5733256"/>
            <a:ext cx="3024336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/>
              <a:t>اختراعات ثبت شده </a:t>
            </a:r>
            <a:endParaRPr lang="en-GB" dirty="0"/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A0721678-C737-4E73-AA72-6B0660742802}"/>
              </a:ext>
            </a:extLst>
          </p:cNvPr>
          <p:cNvSpPr/>
          <p:nvPr/>
        </p:nvSpPr>
        <p:spPr>
          <a:xfrm>
            <a:off x="35496" y="692696"/>
            <a:ext cx="3024336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/>
              <a:t>درآمد اختصاصی دانشگاه از محل قراردادهای پژوهشی خارجی </a:t>
            </a:r>
            <a:endParaRPr lang="en-GB" dirty="0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BBEAFD4F-AB5C-45C4-A645-04ED9B9AF332}"/>
              </a:ext>
            </a:extLst>
          </p:cNvPr>
          <p:cNvSpPr/>
          <p:nvPr/>
        </p:nvSpPr>
        <p:spPr>
          <a:xfrm>
            <a:off x="35496" y="1412776"/>
            <a:ext cx="3024336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/>
              <a:t>درآمد اختصاصی دانشگاه از محل قراردادهای پژوهشی داخلی </a:t>
            </a:r>
            <a:endParaRPr lang="en-GB" dirty="0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EBC5211-9DAB-4607-83F4-AD25CF01B355}"/>
              </a:ext>
            </a:extLst>
          </p:cNvPr>
          <p:cNvSpPr/>
          <p:nvPr/>
        </p:nvSpPr>
        <p:spPr>
          <a:xfrm>
            <a:off x="35496" y="2132856"/>
            <a:ext cx="3024336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/>
              <a:t>درصد مقالات مشترک سالانه نمایه شده در </a:t>
            </a:r>
            <a:r>
              <a:rPr lang="en-US" b="1" dirty="0"/>
              <a:t>WOS </a:t>
            </a:r>
            <a:endParaRPr lang="en-GB" dirty="0"/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7ECAF4EF-072A-4E0F-BC34-543311CE5EBE}"/>
              </a:ext>
            </a:extLst>
          </p:cNvPr>
          <p:cNvSpPr/>
          <p:nvPr/>
        </p:nvSpPr>
        <p:spPr>
          <a:xfrm>
            <a:off x="35496" y="2852936"/>
            <a:ext cx="3024336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/>
              <a:t>دانشمندان پراستناد حاضردر جمع دانشمندان یک درصد برتر جهان</a:t>
            </a:r>
            <a:endParaRPr lang="en-GB" dirty="0"/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83BC7FD0-11AD-4610-B101-87A5E8D1D3DB}"/>
              </a:ext>
            </a:extLst>
          </p:cNvPr>
          <p:cNvSpPr/>
          <p:nvPr/>
        </p:nvSpPr>
        <p:spPr>
          <a:xfrm>
            <a:off x="35496" y="3645024"/>
            <a:ext cx="3024336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/>
              <a:t>اعضای هیئت علمی با بیش از هزار ارجاع غیرخودی در هسته اصلی</a:t>
            </a:r>
            <a:endParaRPr lang="en-GB" dirty="0"/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A9FB07C3-11B4-4399-B71E-6534FA1E96BB}"/>
              </a:ext>
            </a:extLst>
          </p:cNvPr>
          <p:cNvSpPr/>
          <p:nvPr/>
        </p:nvSpPr>
        <p:spPr>
          <a:xfrm>
            <a:off x="35496" y="4365104"/>
            <a:ext cx="3024336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/>
              <a:t>فروش فنآوری در داخل و خارج </a:t>
            </a:r>
            <a:endParaRPr lang="en-GB" dirty="0"/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DAAA8CE6-F4C7-43DD-92A4-1FB4FED5D86E}"/>
              </a:ext>
            </a:extLst>
          </p:cNvPr>
          <p:cNvSpPr/>
          <p:nvPr/>
        </p:nvSpPr>
        <p:spPr>
          <a:xfrm>
            <a:off x="35496" y="5085184"/>
            <a:ext cx="3024336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/>
              <a:t>شاغلين در شركت‌هاي مركز رشد و  پارك علم و فناوري دانشگاه</a:t>
            </a:r>
            <a:endParaRPr lang="en-GB" dirty="0"/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20B4DF81-5E9F-432A-BEDA-344149A14E6A}"/>
              </a:ext>
            </a:extLst>
          </p:cNvPr>
          <p:cNvSpPr/>
          <p:nvPr/>
        </p:nvSpPr>
        <p:spPr>
          <a:xfrm>
            <a:off x="35496" y="5733256"/>
            <a:ext cx="3024336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/>
              <a:t>استارت‌آپ‌هاي دانشجويي شكل گرفته در دانشگاه </a:t>
            </a:r>
            <a:endParaRPr lang="en-GB" dirty="0"/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45BE35C4-941E-456C-930E-F089786D48D5}"/>
              </a:ext>
            </a:extLst>
          </p:cNvPr>
          <p:cNvSpPr/>
          <p:nvPr/>
        </p:nvSpPr>
        <p:spPr>
          <a:xfrm>
            <a:off x="4860032" y="116632"/>
            <a:ext cx="2880320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/>
              <a:t>شرکت­های فعال دانشگاهی در پارک علم و فن آوری </a:t>
            </a:r>
            <a:endParaRPr lang="en-GB" dirty="0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5255A266-65DE-4BE9-9B62-4104872FA481}"/>
              </a:ext>
            </a:extLst>
          </p:cNvPr>
          <p:cNvSpPr/>
          <p:nvPr/>
        </p:nvSpPr>
        <p:spPr>
          <a:xfrm>
            <a:off x="1691680" y="116632"/>
            <a:ext cx="2880320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/>
              <a:t>پروژه های مشترک با دویست دانشگاه برتر در فهرست </a:t>
            </a:r>
            <a:r>
              <a:rPr lang="en-US" b="1"/>
              <a:t>QS </a:t>
            </a:r>
            <a:endParaRPr lang="en-GB" dirty="0"/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78480F04-B434-4FA0-8230-5E11BC383C39}"/>
              </a:ext>
            </a:extLst>
          </p:cNvPr>
          <p:cNvSpPr/>
          <p:nvPr/>
        </p:nvSpPr>
        <p:spPr>
          <a:xfrm>
            <a:off x="5148064" y="6309320"/>
            <a:ext cx="2880320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/>
              <a:t>گردش سرمایه شرکت­های دانش بنیان دانشگاه </a:t>
            </a:r>
            <a:endParaRPr lang="en-GB" dirty="0"/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3F3009A4-6009-4004-8A11-D3006D92E0F0}"/>
              </a:ext>
            </a:extLst>
          </p:cNvPr>
          <p:cNvSpPr/>
          <p:nvPr/>
        </p:nvSpPr>
        <p:spPr>
          <a:xfrm>
            <a:off x="1979712" y="6309320"/>
            <a:ext cx="2880320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/>
              <a:t>شركت‌هاي زايشي (</a:t>
            </a:r>
            <a:r>
              <a:rPr lang="en-US" b="1" dirty="0"/>
              <a:t>Spin Off</a:t>
            </a:r>
            <a:r>
              <a:rPr lang="fa-IR" b="1" dirty="0"/>
              <a:t>) دانشگاه </a:t>
            </a:r>
            <a:endParaRPr lang="en-GB" dirty="0"/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4408D365-0DB0-4191-BD64-83A62ECE7B40}"/>
              </a:ext>
            </a:extLst>
          </p:cNvPr>
          <p:cNvSpPr/>
          <p:nvPr/>
        </p:nvSpPr>
        <p:spPr>
          <a:xfrm>
            <a:off x="3779912" y="908720"/>
            <a:ext cx="1872208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/>
              <a:t>فرصت های مطالعاتی خارج از کشور اعضای هیئت علمی</a:t>
            </a:r>
            <a:endParaRPr lang="en-GB" dirty="0"/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FFECEB03-909C-44A1-8299-E1A2221BD308}"/>
              </a:ext>
            </a:extLst>
          </p:cNvPr>
          <p:cNvSpPr/>
          <p:nvPr/>
        </p:nvSpPr>
        <p:spPr>
          <a:xfrm>
            <a:off x="3707904" y="5085184"/>
            <a:ext cx="1872208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/>
              <a:t>پذیرش فرصت مطالعاتی محققان خارج از کشور</a:t>
            </a:r>
            <a:endParaRPr lang="en-GB" dirty="0"/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5F6A5333-95BF-4410-8A4B-893ADB5B0F89}"/>
              </a:ext>
            </a:extLst>
          </p:cNvPr>
          <p:cNvSpPr/>
          <p:nvPr/>
        </p:nvSpPr>
        <p:spPr>
          <a:xfrm>
            <a:off x="3707904" y="1988840"/>
            <a:ext cx="2160240" cy="288032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/>
              <a:t>جدول ارزیابی سالانه فعالیت ارتقا بین المللی دانشگاه­ها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4089038337"/>
      </p:ext>
    </p:extLst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ssociation-7A6CF.jpg"/>
          <p:cNvPicPr>
            <a:picLocks noGrp="1" noChangeAspect="1"/>
          </p:cNvPicPr>
          <p:nvPr>
            <p:ph type="pic" idx="13"/>
          </p:nvPr>
        </p:nvPicPr>
        <p:blipFill>
          <a:blip r:embed="rId3"/>
          <a:srcRect t="24396" b="24396"/>
          <a:stretch>
            <a:fillRect/>
          </a:stretch>
        </p:blipFill>
        <p:spPr>
          <a:xfrm>
            <a:off x="1331641" y="2780928"/>
            <a:ext cx="6171065" cy="2373732"/>
          </a:xfrm>
          <a:prstGeom prst="roundRect">
            <a:avLst>
              <a:gd name="adj" fmla="val 4380"/>
            </a:avLst>
          </a:prstGeom>
          <a:ln>
            <a:noFill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86B128-DBCF-4795-90C1-DD686D6F6104}" type="slidenum">
              <a:rPr lang="ar-SA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331641" y="1538791"/>
            <a:ext cx="69416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6000" dirty="0">
                <a:solidFill>
                  <a:srgbClr val="0070C0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با سپاس از توجه شما</a:t>
            </a:r>
            <a:endParaRPr lang="en-US" sz="6000" dirty="0">
              <a:solidFill>
                <a:srgbClr val="0070C0"/>
              </a:solidFill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05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D3F5581-1907-4178-9DFD-4779C5075062}"/>
              </a:ext>
            </a:extLst>
          </p:cNvPr>
          <p:cNvSpPr/>
          <p:nvPr/>
        </p:nvSpPr>
        <p:spPr>
          <a:xfrm>
            <a:off x="3131840" y="548680"/>
            <a:ext cx="3024336" cy="50405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FC08A41F-8078-42B5-98A9-E3AF8B56140B}" type="CATEGORYNAME">
              <a:rPr lang="fa-IR" b="1">
                <a:solidFill>
                  <a:srgbClr val="073E87">
                    <a:lumMod val="75000"/>
                  </a:srgbClr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pPr/>
              <a:t>توان مالی </a:t>
            </a:fld>
            <a:endParaRPr lang="en-GB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948E6EB-34A2-41B9-BA35-6227760E4C68}"/>
              </a:ext>
            </a:extLst>
          </p:cNvPr>
          <p:cNvSpPr/>
          <p:nvPr/>
        </p:nvSpPr>
        <p:spPr>
          <a:xfrm>
            <a:off x="6156176" y="1412776"/>
            <a:ext cx="3024336" cy="50405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DC700EA9-E508-471B-8792-765CED0ED6C9}" type="CATEGORYNAME">
              <a:rPr lang="fa-IR" b="1">
                <a:solidFill>
                  <a:srgbClr val="073E87">
                    <a:lumMod val="75000"/>
                  </a:srgbClr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pPr/>
              <a:t>منابع مالی </a:t>
            </a:fld>
            <a:endParaRPr lang="en-GB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6B4A77F-3826-4940-A9A7-F045979AD23C}"/>
              </a:ext>
            </a:extLst>
          </p:cNvPr>
          <p:cNvSpPr/>
          <p:nvPr/>
        </p:nvSpPr>
        <p:spPr>
          <a:xfrm>
            <a:off x="6156176" y="2132856"/>
            <a:ext cx="3024336" cy="50405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89226165-9E7C-4226-A34B-CB045A29F554}" type="CATEGORYNAME">
              <a:rPr lang="fa-IR" b="1">
                <a:solidFill>
                  <a:srgbClr val="073E87">
                    <a:lumMod val="75000"/>
                  </a:srgbClr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pPr/>
              <a:t>زیر ساخت های فیزیکی</a:t>
            </a:fld>
            <a:endParaRPr lang="en-GB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6E9163D-4A85-4347-B459-B0F335355D24}"/>
              </a:ext>
            </a:extLst>
          </p:cNvPr>
          <p:cNvSpPr/>
          <p:nvPr/>
        </p:nvSpPr>
        <p:spPr>
          <a:xfrm>
            <a:off x="6156176" y="2852936"/>
            <a:ext cx="3024336" cy="50405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D33FDD5C-8EB5-4EC4-A2CB-4FD7B775156E}" type="CATEGORYNAME">
              <a:rPr lang="fa-IR" b="1">
                <a:solidFill>
                  <a:srgbClr val="073E87">
                    <a:lumMod val="75000"/>
                  </a:srgbClr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pPr/>
              <a:t>آمایش سرزمینی پژوهش</a:t>
            </a:fld>
            <a:endParaRPr lang="en-GB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625EAB7-FF74-47DE-8E99-DE98313CD41C}"/>
              </a:ext>
            </a:extLst>
          </p:cNvPr>
          <p:cNvSpPr/>
          <p:nvPr/>
        </p:nvSpPr>
        <p:spPr>
          <a:xfrm>
            <a:off x="6156176" y="3645024"/>
            <a:ext cx="3024336" cy="50405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09E74A63-1685-4719-B839-0AC92E8687B7}" type="CATEGORYNAME">
              <a:rPr lang="fa-IR" b="1">
                <a:solidFill>
                  <a:srgbClr val="073E87">
                    <a:lumMod val="75000"/>
                  </a:srgbClr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pPr/>
              <a:t>مشاهده پذیری علمی</a:t>
            </a:fld>
            <a:endParaRPr lang="en-GB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1173D0F-32D3-44CC-912B-4710BD88B8BF}"/>
              </a:ext>
            </a:extLst>
          </p:cNvPr>
          <p:cNvSpPr/>
          <p:nvPr/>
        </p:nvSpPr>
        <p:spPr>
          <a:xfrm>
            <a:off x="6156176" y="4365104"/>
            <a:ext cx="3024336" cy="50405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0A43CD94-0AB1-4E5A-8677-BF2E7EB948F2}" type="CATEGORYNAME">
              <a:rPr lang="fa-IR" b="1">
                <a:solidFill>
                  <a:srgbClr val="073E87">
                    <a:lumMod val="75000"/>
                  </a:srgbClr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pPr/>
              <a:t>جایزه های دریافتی</a:t>
            </a:fld>
            <a:endParaRPr lang="en-GB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CE05AFB-E45E-4966-BDAE-3068A375624B}"/>
              </a:ext>
            </a:extLst>
          </p:cNvPr>
          <p:cNvSpPr/>
          <p:nvPr/>
        </p:nvSpPr>
        <p:spPr>
          <a:xfrm>
            <a:off x="6156176" y="5085184"/>
            <a:ext cx="3024336" cy="50405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>
                <a:solidFill>
                  <a:srgbClr val="073E87">
                    <a:lumMod val="75000"/>
                  </a:srgbClr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نوع مقاله های منتشر شده</a:t>
            </a:r>
            <a:endParaRPr lang="en-GB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0959247-DA51-43AB-9D7E-9170D5F0BF3C}"/>
              </a:ext>
            </a:extLst>
          </p:cNvPr>
          <p:cNvSpPr/>
          <p:nvPr/>
        </p:nvSpPr>
        <p:spPr>
          <a:xfrm>
            <a:off x="5220072" y="5733256"/>
            <a:ext cx="3024336" cy="50405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584C897E-E83D-47FD-9389-1F330287A60D}" type="CATEGORYNAME">
              <a:rPr lang="fa-IR" b="1" smtClean="0">
                <a:solidFill>
                  <a:srgbClr val="073E87">
                    <a:lumMod val="75000"/>
                  </a:srgbClr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pPr algn="ctr"/>
              <a:t>کیفیت مقاله های منتشر شده</a:t>
            </a:fld>
            <a:endParaRPr lang="fa-IR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61AAC56-E8D7-4FE6-971C-ABE5DE34056C}"/>
              </a:ext>
            </a:extLst>
          </p:cNvPr>
          <p:cNvSpPr/>
          <p:nvPr/>
        </p:nvSpPr>
        <p:spPr>
          <a:xfrm>
            <a:off x="35496" y="1412776"/>
            <a:ext cx="3024336" cy="50405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2AF70D9B-FCB9-44B5-8E0C-5A2A464ABEA3}" type="CATEGORYNAME">
              <a:rPr lang="fa-IR" b="1">
                <a:solidFill>
                  <a:schemeClr val="tx1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pPr/>
              <a:t>ویژگی های مدیریتی</a:t>
            </a:fld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735A242-BA70-4931-92F6-C0D7E21C4B06}"/>
              </a:ext>
            </a:extLst>
          </p:cNvPr>
          <p:cNvSpPr/>
          <p:nvPr/>
        </p:nvSpPr>
        <p:spPr>
          <a:xfrm>
            <a:off x="35496" y="2132856"/>
            <a:ext cx="3024336" cy="50405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35B6A18E-D6BA-4837-BD92-29017E38775E}" type="CATEGORYNAME">
              <a:rPr lang="fa-IR" b="1">
                <a:solidFill>
                  <a:srgbClr val="073E87">
                    <a:lumMod val="75000"/>
                  </a:srgbClr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pPr/>
              <a:t>اشتغال </a:t>
            </a:fld>
            <a:endParaRPr lang="en-GB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E7B654D-8C0C-4C3F-8292-D6BE4984960D}"/>
              </a:ext>
            </a:extLst>
          </p:cNvPr>
          <p:cNvSpPr/>
          <p:nvPr/>
        </p:nvSpPr>
        <p:spPr>
          <a:xfrm>
            <a:off x="35496" y="2852936"/>
            <a:ext cx="3024336" cy="50405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F9D81BD7-44F8-4481-915E-35E577EE11CC}" type="CATEGORYNAME">
              <a:rPr lang="fa-IR" b="1">
                <a:solidFill>
                  <a:srgbClr val="073E87">
                    <a:lumMod val="75000"/>
                  </a:srgbClr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pPr/>
              <a:t>ارزش افزوده فعالیت های پژوهشی</a:t>
            </a:fld>
            <a:endParaRPr lang="en-GB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70DF058-7A7A-4EFE-B14B-3DBFA984E526}"/>
              </a:ext>
            </a:extLst>
          </p:cNvPr>
          <p:cNvSpPr/>
          <p:nvPr/>
        </p:nvSpPr>
        <p:spPr>
          <a:xfrm>
            <a:off x="35496" y="3645024"/>
            <a:ext cx="3024336" cy="50405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00D73792-02AA-4A34-A74B-CC04224BC22B}" type="CATEGORYNAME">
              <a:rPr lang="fa-IR" b="1">
                <a:solidFill>
                  <a:srgbClr val="073E87">
                    <a:lumMod val="75000"/>
                  </a:srgbClr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pPr/>
              <a:t>جهت دار بودن هزینه های پژوهشی</a:t>
            </a:fld>
            <a:endParaRPr lang="en-GB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4878B92-961A-474B-B6F0-1FA13C66C54B}"/>
              </a:ext>
            </a:extLst>
          </p:cNvPr>
          <p:cNvSpPr/>
          <p:nvPr/>
        </p:nvSpPr>
        <p:spPr>
          <a:xfrm>
            <a:off x="35496" y="4365104"/>
            <a:ext cx="3024336" cy="50405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D4A35668-7AC7-461C-B6B7-5967B86BC6E6}" type="CATEGORYNAME">
              <a:rPr lang="fa-IR" b="1">
                <a:solidFill>
                  <a:srgbClr val="073E87">
                    <a:lumMod val="75000"/>
                  </a:srgbClr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pPr/>
              <a:t>محصولات/خدمات ارائه شده</a:t>
            </a:fld>
            <a:endParaRPr lang="en-GB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8D284E3-25B8-479A-817D-83CBC6C0FFFA}"/>
              </a:ext>
            </a:extLst>
          </p:cNvPr>
          <p:cNvSpPr/>
          <p:nvPr/>
        </p:nvSpPr>
        <p:spPr>
          <a:xfrm>
            <a:off x="35496" y="5085184"/>
            <a:ext cx="3024336" cy="50405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8C76B0B8-B3E9-4613-950F-9195039C219D}" type="CATEGORYNAME">
              <a:rPr lang="fa-IR" b="1">
                <a:solidFill>
                  <a:srgbClr val="073E87">
                    <a:lumMod val="75000"/>
                  </a:srgbClr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pPr/>
              <a:t>کتاب های منتشر شده</a:t>
            </a:fld>
            <a:endParaRPr lang="en-GB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63E6998-1D5D-430F-B09C-FDD70B3864F1}"/>
              </a:ext>
            </a:extLst>
          </p:cNvPr>
          <p:cNvSpPr/>
          <p:nvPr/>
        </p:nvSpPr>
        <p:spPr>
          <a:xfrm>
            <a:off x="1187624" y="5733256"/>
            <a:ext cx="3024336" cy="50405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E15659A3-4B41-4253-87D6-F69D97F56D5F}" type="CATEGORYNAME">
              <a:rPr lang="fa-IR" b="1">
                <a:solidFill>
                  <a:srgbClr val="073E87">
                    <a:lumMod val="75000"/>
                  </a:srgbClr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pPr/>
              <a:t>مجله های منتشر شده</a:t>
            </a:fld>
            <a:endParaRPr lang="en-GB" dirty="0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49C294E1-7379-4E3C-9D1F-AE8795A15764}"/>
              </a:ext>
            </a:extLst>
          </p:cNvPr>
          <p:cNvSpPr/>
          <p:nvPr/>
        </p:nvSpPr>
        <p:spPr>
          <a:xfrm>
            <a:off x="3347864" y="1988840"/>
            <a:ext cx="2520280" cy="3024336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dirty="0">
                <a:solidFill>
                  <a:schemeClr val="tx2">
                    <a:lumMod val="75000"/>
                  </a:schemeClr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برنامه جامع پژوهش و فناوری دانشگاه خوارزمی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1206346060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9A061338-2BB3-4A39-BF5C-E304D701218A}"/>
              </a:ext>
            </a:extLst>
          </p:cNvPr>
          <p:cNvSpPr/>
          <p:nvPr/>
        </p:nvSpPr>
        <p:spPr>
          <a:xfrm>
            <a:off x="-36512" y="1052736"/>
            <a:ext cx="2088232" cy="5805264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8036D4AE-EE7D-42E4-9DA7-C7A664117D25}"/>
              </a:ext>
            </a:extLst>
          </p:cNvPr>
          <p:cNvSpPr/>
          <p:nvPr/>
        </p:nvSpPr>
        <p:spPr>
          <a:xfrm>
            <a:off x="2339752" y="1052736"/>
            <a:ext cx="2880320" cy="5805264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5E42D79C-D338-4E72-9005-D22CF5F5240D}"/>
              </a:ext>
            </a:extLst>
          </p:cNvPr>
          <p:cNvSpPr/>
          <p:nvPr/>
        </p:nvSpPr>
        <p:spPr>
          <a:xfrm>
            <a:off x="5508104" y="1052736"/>
            <a:ext cx="3600400" cy="5805264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257F3F0-DEB4-40C0-B6D3-3DF2664486AA}"/>
              </a:ext>
            </a:extLst>
          </p:cNvPr>
          <p:cNvSpPr/>
          <p:nvPr/>
        </p:nvSpPr>
        <p:spPr>
          <a:xfrm>
            <a:off x="3304" y="188640"/>
            <a:ext cx="9033191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>
                <a:solidFill>
                  <a:srgbClr val="C00000"/>
                </a:solidFill>
                <a:cs typeface="B Titr" panose="00000700000000000000" pitchFamily="2" charset="-78"/>
              </a:rPr>
              <a:t>ویژگی مدیریتی </a:t>
            </a:r>
            <a:endParaRPr lang="en-GB" sz="2000" dirty="0">
              <a:solidFill>
                <a:srgbClr val="C00000"/>
              </a:solidFill>
              <a:cs typeface="B Titr" panose="00000700000000000000" pitchFamily="2" charset="-78"/>
            </a:endParaRP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8AD13757-1C59-43DA-B5D5-A93EBA8DED5F}"/>
              </a:ext>
            </a:extLst>
          </p:cNvPr>
          <p:cNvSpPr/>
          <p:nvPr/>
        </p:nvSpPr>
        <p:spPr>
          <a:xfrm>
            <a:off x="7884368" y="692696"/>
            <a:ext cx="1152128" cy="15204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a-IR" sz="1100" b="1" dirty="0">
                <a:solidFill>
                  <a:schemeClr val="tx1"/>
                </a:solidFill>
                <a:cs typeface="B Mitra" panose="00000400000000000000" pitchFamily="2" charset="-78"/>
              </a:rPr>
              <a:t>وجود مقررات مستند سازی اطلاعات</a:t>
            </a:r>
            <a:r>
              <a:rPr lang="en-US" sz="1100" b="1" dirty="0">
                <a:solidFill>
                  <a:schemeClr val="tx1"/>
                </a:solidFill>
                <a:cs typeface="B Mitra" panose="00000400000000000000" pitchFamily="2" charset="-78"/>
              </a:rPr>
              <a:t> </a:t>
            </a:r>
            <a:r>
              <a:rPr lang="fa-IR" sz="1100" b="1" dirty="0">
                <a:solidFill>
                  <a:schemeClr val="tx1"/>
                </a:solidFill>
                <a:cs typeface="B Mitra" panose="00000400000000000000" pitchFamily="2" charset="-78"/>
              </a:rPr>
              <a:t> </a:t>
            </a:r>
            <a:r>
              <a:rPr lang="fa-IR" sz="1100" b="1" dirty="0" err="1">
                <a:solidFill>
                  <a:schemeClr val="tx1"/>
                </a:solidFill>
                <a:cs typeface="B Mitra" panose="00000400000000000000" pitchFamily="2" charset="-78"/>
              </a:rPr>
              <a:t>پزوهشی</a:t>
            </a:r>
            <a:endParaRPr lang="fa-IR" sz="1100" b="1" dirty="0">
              <a:solidFill>
                <a:schemeClr val="tx1"/>
              </a:solidFill>
              <a:cs typeface="B Mitra" panose="00000400000000000000" pitchFamily="2" charset="-78"/>
            </a:endParaRP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1FB3184A-22EE-430A-BF1F-50BEB39E786D}"/>
              </a:ext>
            </a:extLst>
          </p:cNvPr>
          <p:cNvSpPr/>
          <p:nvPr/>
        </p:nvSpPr>
        <p:spPr>
          <a:xfrm>
            <a:off x="6732240" y="692696"/>
            <a:ext cx="1152128" cy="15121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a-IR" sz="1100" b="1" dirty="0">
                <a:solidFill>
                  <a:schemeClr val="tx1"/>
                </a:solidFill>
                <a:cs typeface="B Mitra" panose="00000400000000000000" pitchFamily="2" charset="-78"/>
              </a:rPr>
              <a:t>وجود برنامه های راهبردی، </a:t>
            </a:r>
            <a:r>
              <a:rPr lang="fa-IR" sz="1100" b="1" dirty="0" err="1">
                <a:solidFill>
                  <a:schemeClr val="tx1"/>
                </a:solidFill>
                <a:cs typeface="B Mitra" panose="00000400000000000000" pitchFamily="2" charset="-78"/>
              </a:rPr>
              <a:t>بلندمدت</a:t>
            </a:r>
            <a:r>
              <a:rPr lang="fa-IR" sz="1100" b="1" dirty="0">
                <a:solidFill>
                  <a:schemeClr val="tx1"/>
                </a:solidFill>
                <a:cs typeface="B Mitra" panose="00000400000000000000" pitchFamily="2" charset="-78"/>
              </a:rPr>
              <a:t>، میان مدت </a:t>
            </a:r>
            <a:r>
              <a:rPr lang="fa-IR" sz="1100" b="1" dirty="0" err="1">
                <a:solidFill>
                  <a:schemeClr val="tx1"/>
                </a:solidFill>
                <a:cs typeface="B Mitra" panose="00000400000000000000" pitchFamily="2" charset="-78"/>
              </a:rPr>
              <a:t>وکوتاه</a:t>
            </a:r>
            <a:r>
              <a:rPr lang="fa-IR" sz="1100" b="1" dirty="0">
                <a:solidFill>
                  <a:schemeClr val="tx1"/>
                </a:solidFill>
                <a:cs typeface="B Mitra" panose="00000400000000000000" pitchFamily="2" charset="-78"/>
              </a:rPr>
              <a:t> مدت </a:t>
            </a:r>
            <a:endParaRPr lang="en-GB" sz="1100" b="1" dirty="0">
              <a:solidFill>
                <a:schemeClr val="tx1"/>
              </a:solidFill>
              <a:cs typeface="B Mitra" panose="00000400000000000000" pitchFamily="2" charset="-78"/>
            </a:endParaRP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40ED6414-3431-49ED-A14A-7AF2207526FE}"/>
              </a:ext>
            </a:extLst>
          </p:cNvPr>
          <p:cNvSpPr/>
          <p:nvPr/>
        </p:nvSpPr>
        <p:spPr>
          <a:xfrm>
            <a:off x="5364088" y="692696"/>
            <a:ext cx="1368152" cy="15841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a-IR" sz="1100" b="1" dirty="0">
                <a:solidFill>
                  <a:schemeClr val="tx1"/>
                </a:solidFill>
                <a:cs typeface="B Mitra" panose="00000400000000000000" pitchFamily="2" charset="-78"/>
              </a:rPr>
              <a:t>وجود مقررات سنجش، هدایت و نظارت برای پژوهشگران و فعالیتهای پژوهشی </a:t>
            </a:r>
            <a:endParaRPr lang="en-GB" sz="1100" b="1" dirty="0">
              <a:solidFill>
                <a:schemeClr val="tx1"/>
              </a:solidFill>
              <a:cs typeface="B Mitra" panose="00000400000000000000" pitchFamily="2" charset="-78"/>
            </a:endParaRP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4ADDDAEB-A146-4808-A859-D6B6CE56AB5B}"/>
              </a:ext>
            </a:extLst>
          </p:cNvPr>
          <p:cNvSpPr/>
          <p:nvPr/>
        </p:nvSpPr>
        <p:spPr>
          <a:xfrm>
            <a:off x="3923928" y="692696"/>
            <a:ext cx="1368152" cy="14401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a-IR" sz="1200" dirty="0">
                <a:solidFill>
                  <a:schemeClr val="tx1"/>
                </a:solidFill>
                <a:cs typeface="B Nazanin" panose="00000400000000000000" pitchFamily="2" charset="-78"/>
              </a:rPr>
              <a:t>وجود سازوکارهای حقوقی مرتبط با </a:t>
            </a:r>
            <a:r>
              <a:rPr lang="fa-IR" sz="1200" dirty="0" err="1">
                <a:solidFill>
                  <a:schemeClr val="tx1"/>
                </a:solidFill>
                <a:cs typeface="B Nazanin" panose="00000400000000000000" pitchFamily="2" charset="-78"/>
              </a:rPr>
              <a:t>تسهیم</a:t>
            </a:r>
            <a:r>
              <a:rPr lang="fa-IR" sz="1200" dirty="0">
                <a:solidFill>
                  <a:schemeClr val="tx1"/>
                </a:solidFill>
                <a:cs typeface="B Nazanin" panose="00000400000000000000" pitchFamily="2" charset="-78"/>
              </a:rPr>
              <a:t> منافع مادّی و فکری پژوهشها 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E40E97DB-28E3-44E6-B203-4A85F77902EA}"/>
              </a:ext>
            </a:extLst>
          </p:cNvPr>
          <p:cNvSpPr/>
          <p:nvPr/>
        </p:nvSpPr>
        <p:spPr>
          <a:xfrm>
            <a:off x="1115616" y="692696"/>
            <a:ext cx="1368152" cy="15121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a-IR" sz="1100" b="1">
                <a:solidFill>
                  <a:schemeClr val="tx1"/>
                </a:solidFill>
                <a:cs typeface="B Mitra" panose="00000400000000000000" pitchFamily="2" charset="-78"/>
              </a:rPr>
              <a:t>وجود مقررات (آیین نامه و شیوه نامه ها) و نظام اجرایی پژوهش </a:t>
            </a:r>
            <a:endParaRPr lang="en-GB" sz="1100" b="1" dirty="0">
              <a:solidFill>
                <a:schemeClr val="tx1"/>
              </a:solidFill>
              <a:cs typeface="B Mitra" panose="00000400000000000000" pitchFamily="2" charset="-78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BE6743A-D6B0-4EBF-AF02-2F825D034629}"/>
              </a:ext>
            </a:extLst>
          </p:cNvPr>
          <p:cNvSpPr/>
          <p:nvPr/>
        </p:nvSpPr>
        <p:spPr>
          <a:xfrm>
            <a:off x="5580112" y="2204864"/>
            <a:ext cx="3528392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>
                <a:solidFill>
                  <a:srgbClr val="C00000"/>
                </a:solidFill>
                <a:latin typeface=" b titr"/>
                <a:cs typeface="B Mitra" panose="00000400000000000000" pitchFamily="2" charset="-78"/>
              </a:rPr>
              <a:t>ارتقا کمیت و کیفیت تولیدات پژوهشی و  علمی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2D568C2-1459-4F15-96BE-A49D41E70EBB}"/>
              </a:ext>
            </a:extLst>
          </p:cNvPr>
          <p:cNvSpPr/>
          <p:nvPr/>
        </p:nvSpPr>
        <p:spPr>
          <a:xfrm>
            <a:off x="2411760" y="2204864"/>
            <a:ext cx="2808312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>
                <a:solidFill>
                  <a:srgbClr val="C00000"/>
                </a:solidFill>
                <a:latin typeface=" b titr"/>
                <a:cs typeface="B Mitra" panose="00000400000000000000" pitchFamily="2" charset="-78"/>
              </a:rPr>
              <a:t>تدوین چارچوب و نقشه راه </a:t>
            </a:r>
            <a:r>
              <a:rPr lang="fa-IR" sz="2000" b="1" dirty="0" err="1">
                <a:solidFill>
                  <a:srgbClr val="C00000"/>
                </a:solidFill>
                <a:latin typeface=" b titr"/>
                <a:cs typeface="B Mitra" panose="00000400000000000000" pitchFamily="2" charset="-78"/>
              </a:rPr>
              <a:t>تجاری‌سازی</a:t>
            </a:r>
            <a:r>
              <a:rPr lang="fa-IR" sz="2000" b="1" dirty="0">
                <a:solidFill>
                  <a:srgbClr val="C00000"/>
                </a:solidFill>
                <a:latin typeface=" b titr"/>
                <a:cs typeface="B Mitra" panose="00000400000000000000" pitchFamily="2" charset="-78"/>
              </a:rPr>
              <a:t> </a:t>
            </a:r>
            <a:r>
              <a:rPr lang="fa-IR" sz="2000" b="1" dirty="0" err="1">
                <a:solidFill>
                  <a:srgbClr val="C00000"/>
                </a:solidFill>
                <a:latin typeface=" b titr"/>
                <a:cs typeface="B Mitra" panose="00000400000000000000" pitchFamily="2" charset="-78"/>
              </a:rPr>
              <a:t>فناوری‌ها</a:t>
            </a:r>
            <a:r>
              <a:rPr lang="fa-IR" sz="2000" b="1" dirty="0">
                <a:solidFill>
                  <a:srgbClr val="C00000"/>
                </a:solidFill>
                <a:latin typeface=" b titr"/>
                <a:cs typeface="B Mitra" panose="00000400000000000000" pitchFamily="2" charset="-78"/>
              </a:rPr>
              <a:t> در دانشگاه </a:t>
            </a:r>
            <a:r>
              <a:rPr lang="fa-IR" sz="2000" b="1" dirty="0" err="1">
                <a:solidFill>
                  <a:srgbClr val="C00000"/>
                </a:solidFill>
                <a:latin typeface=" b titr"/>
                <a:cs typeface="B Mitra" panose="00000400000000000000" pitchFamily="2" charset="-78"/>
              </a:rPr>
              <a:t>خوارزمی</a:t>
            </a:r>
            <a:endParaRPr lang="fa-IR" sz="2000" b="1" dirty="0">
              <a:solidFill>
                <a:srgbClr val="C00000"/>
              </a:solidFill>
              <a:latin typeface=" b titr"/>
              <a:cs typeface="B Mitra" panose="00000400000000000000" pitchFamily="2" charset="-78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552FB1F-C16B-4F9F-8ED5-919DD3B62DDB}"/>
              </a:ext>
            </a:extLst>
          </p:cNvPr>
          <p:cNvSpPr/>
          <p:nvPr/>
        </p:nvSpPr>
        <p:spPr>
          <a:xfrm>
            <a:off x="-36512" y="2204864"/>
            <a:ext cx="2016224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>
                <a:solidFill>
                  <a:srgbClr val="C00000"/>
                </a:solidFill>
                <a:latin typeface=" b titr"/>
                <a:cs typeface="B Mitra" panose="00000400000000000000" pitchFamily="2" charset="-78"/>
              </a:rPr>
              <a:t>اختصاص حمایت مادی بر مبنای آیین نامه های موجود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DCB9291-7D71-4604-AC83-AE2FB56ED184}"/>
              </a:ext>
            </a:extLst>
          </p:cNvPr>
          <p:cNvSpPr/>
          <p:nvPr/>
        </p:nvSpPr>
        <p:spPr>
          <a:xfrm>
            <a:off x="8460432" y="3501008"/>
            <a:ext cx="576064" cy="30243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a-IR" dirty="0">
                <a:solidFill>
                  <a:srgbClr val="002060"/>
                </a:solidFill>
                <a:cs typeface="B Mitra" panose="00000400000000000000" pitchFamily="2" charset="-78"/>
              </a:rPr>
              <a:t>تقویت قطب های علمی موجود و کمک  به ادامه فعالیت آنها</a:t>
            </a:r>
          </a:p>
        </p:txBody>
      </p:sp>
      <p:sp>
        <p:nvSpPr>
          <p:cNvPr id="29" name="Arrow: Down 7">
            <a:extLst>
              <a:ext uri="{FF2B5EF4-FFF2-40B4-BE49-F238E27FC236}">
                <a16:creationId xmlns:a16="http://schemas.microsoft.com/office/drawing/2014/main" id="{E40E97DB-28E3-44E6-B203-4A85F77902EA}"/>
              </a:ext>
            </a:extLst>
          </p:cNvPr>
          <p:cNvSpPr/>
          <p:nvPr/>
        </p:nvSpPr>
        <p:spPr>
          <a:xfrm>
            <a:off x="2492152" y="692696"/>
            <a:ext cx="1368152" cy="15121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a-IR" sz="1100" b="1" dirty="0">
                <a:solidFill>
                  <a:schemeClr val="tx1"/>
                </a:solidFill>
                <a:cs typeface="B Mitra" panose="00000400000000000000" pitchFamily="2" charset="-78"/>
              </a:rPr>
              <a:t>وجود </a:t>
            </a:r>
            <a:r>
              <a:rPr lang="fa-IR" sz="1100" b="1" dirty="0" err="1">
                <a:solidFill>
                  <a:schemeClr val="tx1"/>
                </a:solidFill>
                <a:cs typeface="B Mitra" panose="00000400000000000000" pitchFamily="2" charset="-78"/>
              </a:rPr>
              <a:t>سازوکار</a:t>
            </a:r>
            <a:r>
              <a:rPr lang="fa-IR" sz="1100" b="1" dirty="0">
                <a:solidFill>
                  <a:schemeClr val="tx1"/>
                </a:solidFill>
                <a:cs typeface="B Mitra" panose="00000400000000000000" pitchFamily="2" charset="-78"/>
              </a:rPr>
              <a:t> اخذ </a:t>
            </a:r>
            <a:r>
              <a:rPr lang="fa-IR" sz="1100" b="1" dirty="0" err="1">
                <a:solidFill>
                  <a:schemeClr val="tx1"/>
                </a:solidFill>
                <a:cs typeface="B Mitra" panose="00000400000000000000" pitchFamily="2" charset="-78"/>
              </a:rPr>
              <a:t>پروژۀ</a:t>
            </a:r>
            <a:r>
              <a:rPr lang="fa-IR" sz="1100" b="1" dirty="0">
                <a:solidFill>
                  <a:schemeClr val="tx1"/>
                </a:solidFill>
                <a:cs typeface="B Mitra" panose="00000400000000000000" pitchFamily="2" charset="-78"/>
              </a:rPr>
              <a:t> خارجی(تقاضا محور) و مدیریت پروژه </a:t>
            </a:r>
            <a:endParaRPr lang="en-GB" sz="1100" b="1" dirty="0">
              <a:solidFill>
                <a:schemeClr val="tx1"/>
              </a:solidFill>
              <a:cs typeface="B Mitra" panose="00000400000000000000" pitchFamily="2" charset="-78"/>
            </a:endParaRPr>
          </a:p>
        </p:txBody>
      </p:sp>
      <p:sp>
        <p:nvSpPr>
          <p:cNvPr id="30" name="Arrow: Down 7">
            <a:extLst>
              <a:ext uri="{FF2B5EF4-FFF2-40B4-BE49-F238E27FC236}">
                <a16:creationId xmlns:a16="http://schemas.microsoft.com/office/drawing/2014/main" id="{E40E97DB-28E3-44E6-B203-4A85F77902EA}"/>
              </a:ext>
            </a:extLst>
          </p:cNvPr>
          <p:cNvSpPr/>
          <p:nvPr/>
        </p:nvSpPr>
        <p:spPr>
          <a:xfrm>
            <a:off x="-252536" y="692696"/>
            <a:ext cx="1368152" cy="15121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a-IR" sz="1100" b="1">
                <a:solidFill>
                  <a:schemeClr val="tx1"/>
                </a:solidFill>
                <a:cs typeface="B Mitra" panose="00000400000000000000" pitchFamily="2" charset="-78"/>
              </a:rPr>
              <a:t>وجود ساز و کار برون سپاری پروژه های پژوهشی </a:t>
            </a:r>
            <a:endParaRPr lang="en-GB" sz="1100" b="1" dirty="0">
              <a:solidFill>
                <a:schemeClr val="tx1"/>
              </a:solidFill>
              <a:cs typeface="B Mitra" panose="00000400000000000000" pitchFamily="2" charset="-78"/>
            </a:endParaRPr>
          </a:p>
        </p:txBody>
      </p:sp>
      <p:sp>
        <p:nvSpPr>
          <p:cNvPr id="31" name="Rectangle: Rounded Corners 13">
            <a:extLst>
              <a:ext uri="{FF2B5EF4-FFF2-40B4-BE49-F238E27FC236}">
                <a16:creationId xmlns:a16="http://schemas.microsoft.com/office/drawing/2014/main" id="{CDCB9291-7D71-4604-AC83-AE2FB56ED184}"/>
              </a:ext>
            </a:extLst>
          </p:cNvPr>
          <p:cNvSpPr/>
          <p:nvPr/>
        </p:nvSpPr>
        <p:spPr>
          <a:xfrm>
            <a:off x="7812360" y="3501008"/>
            <a:ext cx="576064" cy="30243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a-IR">
                <a:solidFill>
                  <a:srgbClr val="002060"/>
                </a:solidFill>
                <a:cs typeface="B Mitra" panose="00000400000000000000" pitchFamily="2" charset="-78"/>
              </a:rPr>
              <a:t>ماموریت گرا نمودن فعالیت های پژوهشی اعضاء هیات علمی</a:t>
            </a:r>
            <a:endParaRPr lang="fa-IR" dirty="0">
              <a:solidFill>
                <a:srgbClr val="002060"/>
              </a:solidFill>
              <a:cs typeface="B Mitra" panose="00000400000000000000" pitchFamily="2" charset="-78"/>
            </a:endParaRPr>
          </a:p>
        </p:txBody>
      </p:sp>
      <p:sp>
        <p:nvSpPr>
          <p:cNvPr id="32" name="Rectangle: Rounded Corners 13">
            <a:extLst>
              <a:ext uri="{FF2B5EF4-FFF2-40B4-BE49-F238E27FC236}">
                <a16:creationId xmlns:a16="http://schemas.microsoft.com/office/drawing/2014/main" id="{CDCB9291-7D71-4604-AC83-AE2FB56ED184}"/>
              </a:ext>
            </a:extLst>
          </p:cNvPr>
          <p:cNvSpPr/>
          <p:nvPr/>
        </p:nvSpPr>
        <p:spPr>
          <a:xfrm>
            <a:off x="7092280" y="3501008"/>
            <a:ext cx="576064" cy="30243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a-IR" dirty="0">
                <a:solidFill>
                  <a:srgbClr val="002060"/>
                </a:solidFill>
                <a:cs typeface="B Mitra" panose="00000400000000000000" pitchFamily="2" charset="-78"/>
              </a:rPr>
              <a:t>حمایت از دانشجویان </a:t>
            </a:r>
            <a:r>
              <a:rPr lang="fa-IR" dirty="0" err="1">
                <a:solidFill>
                  <a:srgbClr val="002060"/>
                </a:solidFill>
                <a:cs typeface="B Mitra" panose="00000400000000000000" pitchFamily="2" charset="-78"/>
              </a:rPr>
              <a:t>پسادکتری</a:t>
            </a:r>
            <a:r>
              <a:rPr lang="fa-IR" dirty="0">
                <a:solidFill>
                  <a:srgbClr val="002060"/>
                </a:solidFill>
                <a:cs typeface="B Mitra" panose="00000400000000000000" pitchFamily="2" charset="-78"/>
              </a:rPr>
              <a:t>  داخل</a:t>
            </a:r>
          </a:p>
        </p:txBody>
      </p:sp>
      <p:sp>
        <p:nvSpPr>
          <p:cNvPr id="33" name="Rectangle: Rounded Corners 13">
            <a:extLst>
              <a:ext uri="{FF2B5EF4-FFF2-40B4-BE49-F238E27FC236}">
                <a16:creationId xmlns:a16="http://schemas.microsoft.com/office/drawing/2014/main" id="{CDCB9291-7D71-4604-AC83-AE2FB56ED184}"/>
              </a:ext>
            </a:extLst>
          </p:cNvPr>
          <p:cNvSpPr/>
          <p:nvPr/>
        </p:nvSpPr>
        <p:spPr>
          <a:xfrm>
            <a:off x="6372200" y="3501008"/>
            <a:ext cx="631573" cy="3034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a-IR" dirty="0">
                <a:solidFill>
                  <a:srgbClr val="002060"/>
                </a:solidFill>
                <a:cs typeface="B Mitra" panose="00000400000000000000" pitchFamily="2" charset="-78"/>
              </a:rPr>
              <a:t>کارگاه توانمندسازی در استفاده از فرصت های مطالعات</a:t>
            </a:r>
          </a:p>
        </p:txBody>
      </p:sp>
      <p:sp>
        <p:nvSpPr>
          <p:cNvPr id="34" name="Rectangle: Rounded Corners 13">
            <a:extLst>
              <a:ext uri="{FF2B5EF4-FFF2-40B4-BE49-F238E27FC236}">
                <a16:creationId xmlns:a16="http://schemas.microsoft.com/office/drawing/2014/main" id="{CDCB9291-7D71-4604-AC83-AE2FB56ED184}"/>
              </a:ext>
            </a:extLst>
          </p:cNvPr>
          <p:cNvSpPr/>
          <p:nvPr/>
        </p:nvSpPr>
        <p:spPr>
          <a:xfrm>
            <a:off x="5580112" y="3501008"/>
            <a:ext cx="631573" cy="3034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a-IR" dirty="0">
                <a:solidFill>
                  <a:srgbClr val="002060"/>
                </a:solidFill>
                <a:cs typeface="B Mitra" panose="00000400000000000000" pitchFamily="2" charset="-78"/>
              </a:rPr>
              <a:t>تجارب بازگشت از فرصت مطالعاتی</a:t>
            </a:r>
          </a:p>
        </p:txBody>
      </p:sp>
      <p:sp>
        <p:nvSpPr>
          <p:cNvPr id="35" name="Rectangle: Rounded Corners 13">
            <a:extLst>
              <a:ext uri="{FF2B5EF4-FFF2-40B4-BE49-F238E27FC236}">
                <a16:creationId xmlns:a16="http://schemas.microsoft.com/office/drawing/2014/main" id="{CDCB9291-7D71-4604-AC83-AE2FB56ED184}"/>
              </a:ext>
            </a:extLst>
          </p:cNvPr>
          <p:cNvSpPr/>
          <p:nvPr/>
        </p:nvSpPr>
        <p:spPr>
          <a:xfrm>
            <a:off x="2411760" y="3573016"/>
            <a:ext cx="631573" cy="3034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a-IR" dirty="0">
                <a:solidFill>
                  <a:srgbClr val="002060"/>
                </a:solidFill>
                <a:cs typeface="B Mitra" panose="00000400000000000000" pitchFamily="2" charset="-78"/>
              </a:rPr>
              <a:t>آیین نامه مالکیت معنوی و ثبت پتنت</a:t>
            </a:r>
          </a:p>
        </p:txBody>
      </p:sp>
      <p:sp>
        <p:nvSpPr>
          <p:cNvPr id="36" name="Rectangle: Rounded Corners 13">
            <a:extLst>
              <a:ext uri="{FF2B5EF4-FFF2-40B4-BE49-F238E27FC236}">
                <a16:creationId xmlns:a16="http://schemas.microsoft.com/office/drawing/2014/main" id="{CDCB9291-7D71-4604-AC83-AE2FB56ED184}"/>
              </a:ext>
            </a:extLst>
          </p:cNvPr>
          <p:cNvSpPr/>
          <p:nvPr/>
        </p:nvSpPr>
        <p:spPr>
          <a:xfrm>
            <a:off x="3131840" y="3573016"/>
            <a:ext cx="631573" cy="3034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a-IR" sz="1400" dirty="0">
                <a:solidFill>
                  <a:srgbClr val="002060"/>
                </a:solidFill>
                <a:cs typeface="B Mitra" panose="00000400000000000000" pitchFamily="2" charset="-78"/>
              </a:rPr>
              <a:t>طراحی فرم هاي تجاري سازي و اظهارنامه ابداعات و نوآوری</a:t>
            </a:r>
          </a:p>
        </p:txBody>
      </p:sp>
      <p:sp>
        <p:nvSpPr>
          <p:cNvPr id="37" name="Rectangle: Rounded Corners 13">
            <a:extLst>
              <a:ext uri="{FF2B5EF4-FFF2-40B4-BE49-F238E27FC236}">
                <a16:creationId xmlns:a16="http://schemas.microsoft.com/office/drawing/2014/main" id="{CDCB9291-7D71-4604-AC83-AE2FB56ED184}"/>
              </a:ext>
            </a:extLst>
          </p:cNvPr>
          <p:cNvSpPr/>
          <p:nvPr/>
        </p:nvSpPr>
        <p:spPr>
          <a:xfrm>
            <a:off x="3851920" y="3573016"/>
            <a:ext cx="631573" cy="3034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a-IR">
                <a:solidFill>
                  <a:srgbClr val="002060"/>
                </a:solidFill>
                <a:cs typeface="B Mitra" panose="00000400000000000000" pitchFamily="2" charset="-78"/>
              </a:rPr>
              <a:t>ایجاد مجتمع پژوهش و فناوری</a:t>
            </a:r>
            <a:endParaRPr lang="fa-IR" dirty="0">
              <a:solidFill>
                <a:srgbClr val="002060"/>
              </a:solidFill>
              <a:cs typeface="B Mitra" panose="00000400000000000000" pitchFamily="2" charset="-78"/>
            </a:endParaRPr>
          </a:p>
        </p:txBody>
      </p:sp>
      <p:sp>
        <p:nvSpPr>
          <p:cNvPr id="38" name="Rectangle: Rounded Corners 13">
            <a:extLst>
              <a:ext uri="{FF2B5EF4-FFF2-40B4-BE49-F238E27FC236}">
                <a16:creationId xmlns:a16="http://schemas.microsoft.com/office/drawing/2014/main" id="{CDCB9291-7D71-4604-AC83-AE2FB56ED184}"/>
              </a:ext>
            </a:extLst>
          </p:cNvPr>
          <p:cNvSpPr/>
          <p:nvPr/>
        </p:nvSpPr>
        <p:spPr>
          <a:xfrm>
            <a:off x="4499992" y="3573016"/>
            <a:ext cx="631573" cy="3034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a-IR" sz="1600" dirty="0">
                <a:solidFill>
                  <a:srgbClr val="002060"/>
                </a:solidFill>
                <a:cs typeface="B Mitra" panose="00000400000000000000" pitchFamily="2" charset="-78"/>
              </a:rPr>
              <a:t>کارگاه‌های توانمندسازی</a:t>
            </a:r>
          </a:p>
        </p:txBody>
      </p:sp>
      <p:sp>
        <p:nvSpPr>
          <p:cNvPr id="39" name="Rectangle: Rounded Corners 13">
            <a:extLst>
              <a:ext uri="{FF2B5EF4-FFF2-40B4-BE49-F238E27FC236}">
                <a16:creationId xmlns:a16="http://schemas.microsoft.com/office/drawing/2014/main" id="{CDCB9291-7D71-4604-AC83-AE2FB56ED184}"/>
              </a:ext>
            </a:extLst>
          </p:cNvPr>
          <p:cNvSpPr/>
          <p:nvPr/>
        </p:nvSpPr>
        <p:spPr>
          <a:xfrm>
            <a:off x="1115616" y="3501008"/>
            <a:ext cx="631573" cy="3034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a-IR" dirty="0">
                <a:solidFill>
                  <a:srgbClr val="002060"/>
                </a:solidFill>
                <a:cs typeface="B Mitra" panose="00000400000000000000" pitchFamily="2" charset="-78"/>
              </a:rPr>
              <a:t>گرنت سالیانه</a:t>
            </a:r>
          </a:p>
        </p:txBody>
      </p:sp>
      <p:sp>
        <p:nvSpPr>
          <p:cNvPr id="40" name="Rectangle: Rounded Corners 13">
            <a:extLst>
              <a:ext uri="{FF2B5EF4-FFF2-40B4-BE49-F238E27FC236}">
                <a16:creationId xmlns:a16="http://schemas.microsoft.com/office/drawing/2014/main" id="{CDCB9291-7D71-4604-AC83-AE2FB56ED184}"/>
              </a:ext>
            </a:extLst>
          </p:cNvPr>
          <p:cNvSpPr/>
          <p:nvPr/>
        </p:nvSpPr>
        <p:spPr>
          <a:xfrm>
            <a:off x="251520" y="3501008"/>
            <a:ext cx="631573" cy="31060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a-IR" dirty="0">
                <a:solidFill>
                  <a:srgbClr val="002060"/>
                </a:solidFill>
                <a:cs typeface="B Mitra" panose="00000400000000000000" pitchFamily="2" charset="-78"/>
              </a:rPr>
              <a:t>اختصاص حمایت مادی از طرح های  درون دانشگاهی</a:t>
            </a:r>
          </a:p>
        </p:txBody>
      </p:sp>
    </p:spTree>
    <p:extLst>
      <p:ext uri="{BB962C8B-B14F-4D97-AF65-F5344CB8AC3E}">
        <p14:creationId xmlns:p14="http://schemas.microsoft.com/office/powerpoint/2010/main" val="3316283326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9A061338-2BB3-4A39-BF5C-E304D701218A}"/>
              </a:ext>
            </a:extLst>
          </p:cNvPr>
          <p:cNvSpPr/>
          <p:nvPr/>
        </p:nvSpPr>
        <p:spPr>
          <a:xfrm>
            <a:off x="-36512" y="1052736"/>
            <a:ext cx="2088232" cy="5805264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8036D4AE-EE7D-42E4-9DA7-C7A664117D25}"/>
              </a:ext>
            </a:extLst>
          </p:cNvPr>
          <p:cNvSpPr/>
          <p:nvPr/>
        </p:nvSpPr>
        <p:spPr>
          <a:xfrm>
            <a:off x="2843808" y="1050257"/>
            <a:ext cx="2880320" cy="5805264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5E42D79C-D338-4E72-9005-D22CF5F5240D}"/>
              </a:ext>
            </a:extLst>
          </p:cNvPr>
          <p:cNvSpPr/>
          <p:nvPr/>
        </p:nvSpPr>
        <p:spPr>
          <a:xfrm>
            <a:off x="5868144" y="1052736"/>
            <a:ext cx="3240360" cy="5805264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257F3F0-DEB4-40C0-B6D3-3DF2664486AA}"/>
              </a:ext>
            </a:extLst>
          </p:cNvPr>
          <p:cNvSpPr/>
          <p:nvPr/>
        </p:nvSpPr>
        <p:spPr>
          <a:xfrm>
            <a:off x="107504" y="116632"/>
            <a:ext cx="8640960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>
                <a:solidFill>
                  <a:srgbClr val="C00000"/>
                </a:solidFill>
                <a:cs typeface="B Titr" panose="00000700000000000000" pitchFamily="2" charset="-78"/>
              </a:rPr>
              <a:t>توان مالی معاونت پژوهشی دانشگاه </a:t>
            </a:r>
            <a:r>
              <a:rPr lang="fa-IR" sz="2000" b="1" dirty="0" err="1">
                <a:solidFill>
                  <a:srgbClr val="C00000"/>
                </a:solidFill>
                <a:cs typeface="B Titr" panose="00000700000000000000" pitchFamily="2" charset="-78"/>
              </a:rPr>
              <a:t>خوارزمی</a:t>
            </a:r>
            <a:endParaRPr lang="fa-IR" sz="2000" b="1" dirty="0">
              <a:solidFill>
                <a:srgbClr val="C00000"/>
              </a:solidFill>
              <a:cs typeface="B Titr" panose="00000700000000000000" pitchFamily="2" charset="-78"/>
            </a:endParaRPr>
          </a:p>
          <a:p>
            <a:pPr algn="ctr"/>
            <a:endParaRPr lang="en-GB" dirty="0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1FB3184A-22EE-430A-BF1F-50BEB39E786D}"/>
              </a:ext>
            </a:extLst>
          </p:cNvPr>
          <p:cNvSpPr/>
          <p:nvPr/>
        </p:nvSpPr>
        <p:spPr>
          <a:xfrm>
            <a:off x="6372200" y="692696"/>
            <a:ext cx="1440160" cy="14401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a-IR" sz="1100" b="1">
                <a:solidFill>
                  <a:schemeClr val="tx1"/>
                </a:solidFill>
                <a:cs typeface="B Mitra" panose="00000400000000000000" pitchFamily="2" charset="-78"/>
              </a:rPr>
              <a:t>میزان کمکهای مالی جذب شده برای پژوهش</a:t>
            </a:r>
            <a:endParaRPr lang="fa-IR" sz="1100" b="1" dirty="0">
              <a:solidFill>
                <a:schemeClr val="tx1"/>
              </a:solidFill>
              <a:cs typeface="B Mitra" panose="00000400000000000000" pitchFamily="2" charset="-78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BE6743A-D6B0-4EBF-AF02-2F825D034629}"/>
              </a:ext>
            </a:extLst>
          </p:cNvPr>
          <p:cNvSpPr/>
          <p:nvPr/>
        </p:nvSpPr>
        <p:spPr>
          <a:xfrm>
            <a:off x="6012160" y="2204864"/>
            <a:ext cx="3126844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fa-IR" sz="2000" b="1" dirty="0">
                <a:solidFill>
                  <a:srgbClr val="C00000"/>
                </a:solidFill>
                <a:latin typeface=" b titr"/>
                <a:cs typeface="B Mitra" panose="00000400000000000000" pitchFamily="2" charset="-78"/>
              </a:rPr>
              <a:t>توسعه و تقویت استقلال مالی مرکز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2D568C2-1459-4F15-96BE-A49D41E70EBB}"/>
              </a:ext>
            </a:extLst>
          </p:cNvPr>
          <p:cNvSpPr/>
          <p:nvPr/>
        </p:nvSpPr>
        <p:spPr>
          <a:xfrm>
            <a:off x="2915816" y="2204864"/>
            <a:ext cx="2808312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fa-IR" sz="2000" b="1" dirty="0">
                <a:solidFill>
                  <a:srgbClr val="C00000"/>
                </a:solidFill>
                <a:latin typeface=" b titr"/>
                <a:cs typeface="B Mitra" panose="00000400000000000000" pitchFamily="2" charset="-78"/>
              </a:rPr>
              <a:t>افزایش سرانه اعتبارات پژوهشی پژوهشگر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552FB1F-C16B-4F9F-8ED5-919DD3B62DDB}"/>
              </a:ext>
            </a:extLst>
          </p:cNvPr>
          <p:cNvSpPr/>
          <p:nvPr/>
        </p:nvSpPr>
        <p:spPr>
          <a:xfrm>
            <a:off x="-26558" y="2204864"/>
            <a:ext cx="2016224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fa-IR" sz="2000" b="1" dirty="0">
                <a:solidFill>
                  <a:srgbClr val="C00000"/>
                </a:solidFill>
                <a:latin typeface=" b titr"/>
                <a:cs typeface="B Mitra" panose="00000400000000000000" pitchFamily="2" charset="-78"/>
              </a:rPr>
              <a:t>ارتقای فضاهای پژوهشی موجود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DCB9291-7D71-4604-AC83-AE2FB56ED184}"/>
              </a:ext>
            </a:extLst>
          </p:cNvPr>
          <p:cNvSpPr/>
          <p:nvPr/>
        </p:nvSpPr>
        <p:spPr>
          <a:xfrm>
            <a:off x="8460432" y="3501008"/>
            <a:ext cx="576064" cy="30243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a-IR" dirty="0">
                <a:solidFill>
                  <a:srgbClr val="002060"/>
                </a:solidFill>
                <a:cs typeface="B Mitra" panose="00000400000000000000" pitchFamily="2" charset="-78"/>
              </a:rPr>
              <a:t>جذب </a:t>
            </a:r>
            <a:r>
              <a:rPr lang="fa-IR" dirty="0" err="1">
                <a:solidFill>
                  <a:srgbClr val="002060"/>
                </a:solidFill>
                <a:cs typeface="B Mitra" panose="00000400000000000000" pitchFamily="2" charset="-78"/>
              </a:rPr>
              <a:t>خیرین</a:t>
            </a:r>
            <a:endParaRPr lang="fa-IR" dirty="0">
              <a:solidFill>
                <a:srgbClr val="002060"/>
              </a:solidFill>
              <a:cs typeface="B Mitra" panose="00000400000000000000" pitchFamily="2" charset="-78"/>
            </a:endParaRPr>
          </a:p>
        </p:txBody>
      </p:sp>
      <p:sp>
        <p:nvSpPr>
          <p:cNvPr id="29" name="Arrow: Down 7">
            <a:extLst>
              <a:ext uri="{FF2B5EF4-FFF2-40B4-BE49-F238E27FC236}">
                <a16:creationId xmlns:a16="http://schemas.microsoft.com/office/drawing/2014/main" id="{E40E97DB-28E3-44E6-B203-4A85F77902EA}"/>
              </a:ext>
            </a:extLst>
          </p:cNvPr>
          <p:cNvSpPr/>
          <p:nvPr/>
        </p:nvSpPr>
        <p:spPr>
          <a:xfrm>
            <a:off x="3563888" y="692696"/>
            <a:ext cx="1368152" cy="15121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a-IR" sz="1100" b="1">
                <a:solidFill>
                  <a:schemeClr val="tx1"/>
                </a:solidFill>
                <a:cs typeface="B Mitra" panose="00000400000000000000" pitchFamily="2" charset="-78"/>
              </a:rPr>
              <a:t>میزان کمکهای مالی جذب شده برای پژوهش</a:t>
            </a:r>
            <a:endParaRPr lang="fa-IR" sz="1100" b="1" dirty="0">
              <a:solidFill>
                <a:schemeClr val="tx1"/>
              </a:solidFill>
              <a:cs typeface="B Mitra" panose="00000400000000000000" pitchFamily="2" charset="-78"/>
            </a:endParaRPr>
          </a:p>
        </p:txBody>
      </p:sp>
      <p:sp>
        <p:nvSpPr>
          <p:cNvPr id="30" name="Arrow: Down 7">
            <a:extLst>
              <a:ext uri="{FF2B5EF4-FFF2-40B4-BE49-F238E27FC236}">
                <a16:creationId xmlns:a16="http://schemas.microsoft.com/office/drawing/2014/main" id="{E40E97DB-28E3-44E6-B203-4A85F77902EA}"/>
              </a:ext>
            </a:extLst>
          </p:cNvPr>
          <p:cNvSpPr/>
          <p:nvPr/>
        </p:nvSpPr>
        <p:spPr>
          <a:xfrm>
            <a:off x="827584" y="692696"/>
            <a:ext cx="1368152" cy="15121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a-IR" sz="1100" b="1" dirty="0">
                <a:solidFill>
                  <a:schemeClr val="tx1"/>
                </a:solidFill>
                <a:cs typeface="B Mitra" panose="00000400000000000000" pitchFamily="2" charset="-78"/>
              </a:rPr>
              <a:t>اعتبارات عمومی (دولتی) تخصیص یافته به مؤسسه (به تفکیک جاری / </a:t>
            </a:r>
            <a:r>
              <a:rPr lang="fa-IR" sz="1100" b="1" dirty="0" err="1">
                <a:solidFill>
                  <a:schemeClr val="tx1"/>
                </a:solidFill>
                <a:cs typeface="B Mitra" panose="00000400000000000000" pitchFamily="2" charset="-78"/>
              </a:rPr>
              <a:t>تملک</a:t>
            </a:r>
            <a:r>
              <a:rPr lang="fa-IR" sz="1100" b="1" dirty="0">
                <a:solidFill>
                  <a:schemeClr val="tx1"/>
                </a:solidFill>
                <a:cs typeface="B Mitra" panose="00000400000000000000" pitchFamily="2" charset="-78"/>
              </a:rPr>
              <a:t> دارایی </a:t>
            </a:r>
          </a:p>
        </p:txBody>
      </p:sp>
      <p:sp>
        <p:nvSpPr>
          <p:cNvPr id="31" name="Rectangle: Rounded Corners 13">
            <a:extLst>
              <a:ext uri="{FF2B5EF4-FFF2-40B4-BE49-F238E27FC236}">
                <a16:creationId xmlns:a16="http://schemas.microsoft.com/office/drawing/2014/main" id="{CDCB9291-7D71-4604-AC83-AE2FB56ED184}"/>
              </a:ext>
            </a:extLst>
          </p:cNvPr>
          <p:cNvSpPr/>
          <p:nvPr/>
        </p:nvSpPr>
        <p:spPr>
          <a:xfrm>
            <a:off x="7812360" y="3501008"/>
            <a:ext cx="576064" cy="30243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fontAlgn="ctr"/>
            <a:r>
              <a:rPr lang="fa-IR" dirty="0" err="1">
                <a:solidFill>
                  <a:srgbClr val="002060"/>
                </a:solidFill>
                <a:cs typeface="B Mitra" panose="00000400000000000000" pitchFamily="2" charset="-78"/>
              </a:rPr>
              <a:t>تفاهمنامه</a:t>
            </a:r>
            <a:r>
              <a:rPr lang="fa-IR" dirty="0">
                <a:solidFill>
                  <a:srgbClr val="002060"/>
                </a:solidFill>
                <a:cs typeface="B Mitra" panose="00000400000000000000" pitchFamily="2" charset="-78"/>
              </a:rPr>
              <a:t> همکاری با سرمایه گزاران خطر پذیر</a:t>
            </a:r>
          </a:p>
        </p:txBody>
      </p:sp>
      <p:sp>
        <p:nvSpPr>
          <p:cNvPr id="32" name="Rectangle: Rounded Corners 13">
            <a:extLst>
              <a:ext uri="{FF2B5EF4-FFF2-40B4-BE49-F238E27FC236}">
                <a16:creationId xmlns:a16="http://schemas.microsoft.com/office/drawing/2014/main" id="{CDCB9291-7D71-4604-AC83-AE2FB56ED184}"/>
              </a:ext>
            </a:extLst>
          </p:cNvPr>
          <p:cNvSpPr/>
          <p:nvPr/>
        </p:nvSpPr>
        <p:spPr>
          <a:xfrm>
            <a:off x="7092280" y="3501008"/>
            <a:ext cx="576064" cy="30243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a-IR">
                <a:solidFill>
                  <a:srgbClr val="002060"/>
                </a:solidFill>
                <a:cs typeface="B Mitra" panose="00000400000000000000" pitchFamily="2" charset="-78"/>
              </a:rPr>
              <a:t>تنظیم قراردادهای اجاره</a:t>
            </a:r>
            <a:endParaRPr lang="fa-IR" dirty="0">
              <a:solidFill>
                <a:srgbClr val="002060"/>
              </a:solidFill>
              <a:cs typeface="B Mitra" panose="00000400000000000000" pitchFamily="2" charset="-78"/>
            </a:endParaRPr>
          </a:p>
        </p:txBody>
      </p:sp>
      <p:sp>
        <p:nvSpPr>
          <p:cNvPr id="33" name="Rectangle: Rounded Corners 13">
            <a:extLst>
              <a:ext uri="{FF2B5EF4-FFF2-40B4-BE49-F238E27FC236}">
                <a16:creationId xmlns:a16="http://schemas.microsoft.com/office/drawing/2014/main" id="{CDCB9291-7D71-4604-AC83-AE2FB56ED184}"/>
              </a:ext>
            </a:extLst>
          </p:cNvPr>
          <p:cNvSpPr/>
          <p:nvPr/>
        </p:nvSpPr>
        <p:spPr>
          <a:xfrm>
            <a:off x="6372200" y="3501008"/>
            <a:ext cx="631573" cy="3034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a-IR" dirty="0">
                <a:solidFill>
                  <a:srgbClr val="002060"/>
                </a:solidFill>
                <a:cs typeface="B Mitra" panose="00000400000000000000" pitchFamily="2" charset="-78"/>
              </a:rPr>
              <a:t>تعریف ابرپروژه های فناورانه و بستن قراردادهای فناورانه</a:t>
            </a:r>
          </a:p>
        </p:txBody>
      </p:sp>
      <p:sp>
        <p:nvSpPr>
          <p:cNvPr id="35" name="Rectangle: Rounded Corners 13">
            <a:extLst>
              <a:ext uri="{FF2B5EF4-FFF2-40B4-BE49-F238E27FC236}">
                <a16:creationId xmlns:a16="http://schemas.microsoft.com/office/drawing/2014/main" id="{CDCB9291-7D71-4604-AC83-AE2FB56ED184}"/>
              </a:ext>
            </a:extLst>
          </p:cNvPr>
          <p:cNvSpPr/>
          <p:nvPr/>
        </p:nvSpPr>
        <p:spPr>
          <a:xfrm>
            <a:off x="2915816" y="3573016"/>
            <a:ext cx="631573" cy="3034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a-IR" dirty="0">
                <a:solidFill>
                  <a:srgbClr val="002060"/>
                </a:solidFill>
                <a:cs typeface="B Mitra" panose="00000400000000000000" pitchFamily="2" charset="-78"/>
              </a:rPr>
              <a:t>حمایت مادی و معنوی دانشگاه از برگزاری همایش ها و کارگاه های</a:t>
            </a:r>
          </a:p>
        </p:txBody>
      </p:sp>
      <p:sp>
        <p:nvSpPr>
          <p:cNvPr id="36" name="Rectangle: Rounded Corners 13">
            <a:extLst>
              <a:ext uri="{FF2B5EF4-FFF2-40B4-BE49-F238E27FC236}">
                <a16:creationId xmlns:a16="http://schemas.microsoft.com/office/drawing/2014/main" id="{CDCB9291-7D71-4604-AC83-AE2FB56ED184}"/>
              </a:ext>
            </a:extLst>
          </p:cNvPr>
          <p:cNvSpPr/>
          <p:nvPr/>
        </p:nvSpPr>
        <p:spPr>
          <a:xfrm>
            <a:off x="3563888" y="3573016"/>
            <a:ext cx="631573" cy="3034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a-IR" sz="1400" b="1" dirty="0">
                <a:solidFill>
                  <a:srgbClr val="002060"/>
                </a:solidFill>
                <a:cs typeface="B Mitra" panose="00000400000000000000" pitchFamily="2" charset="-78"/>
              </a:rPr>
              <a:t>در نظر گرفتن امتیاز ویژه </a:t>
            </a:r>
            <a:r>
              <a:rPr lang="fa-IR" sz="1400" b="1" dirty="0" err="1">
                <a:solidFill>
                  <a:srgbClr val="002060"/>
                </a:solidFill>
                <a:cs typeface="B Mitra" panose="00000400000000000000" pitchFamily="2" charset="-78"/>
              </a:rPr>
              <a:t>گرنت</a:t>
            </a:r>
            <a:r>
              <a:rPr lang="fa-IR" sz="1400" b="1" dirty="0">
                <a:solidFill>
                  <a:srgbClr val="002060"/>
                </a:solidFill>
                <a:cs typeface="B Mitra" panose="00000400000000000000" pitchFamily="2" charset="-78"/>
              </a:rPr>
              <a:t> برای مراودات بین </a:t>
            </a:r>
            <a:r>
              <a:rPr lang="fa-IR" sz="1400" b="1" dirty="0" err="1">
                <a:solidFill>
                  <a:srgbClr val="002060"/>
                </a:solidFill>
                <a:cs typeface="B Mitra" panose="00000400000000000000" pitchFamily="2" charset="-78"/>
              </a:rPr>
              <a:t>المللی</a:t>
            </a:r>
            <a:r>
              <a:rPr lang="fa-IR" sz="1400" b="1" dirty="0">
                <a:solidFill>
                  <a:srgbClr val="002060"/>
                </a:solidFill>
                <a:cs typeface="B Mitra" panose="00000400000000000000" pitchFamily="2" charset="-78"/>
              </a:rPr>
              <a:t> اعضاء هیات علمی</a:t>
            </a:r>
          </a:p>
        </p:txBody>
      </p:sp>
      <p:sp>
        <p:nvSpPr>
          <p:cNvPr id="37" name="Rectangle: Rounded Corners 13">
            <a:extLst>
              <a:ext uri="{FF2B5EF4-FFF2-40B4-BE49-F238E27FC236}">
                <a16:creationId xmlns:a16="http://schemas.microsoft.com/office/drawing/2014/main" id="{CDCB9291-7D71-4604-AC83-AE2FB56ED184}"/>
              </a:ext>
            </a:extLst>
          </p:cNvPr>
          <p:cNvSpPr/>
          <p:nvPr/>
        </p:nvSpPr>
        <p:spPr>
          <a:xfrm>
            <a:off x="4283968" y="3573016"/>
            <a:ext cx="631573" cy="3034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a-IR" dirty="0">
                <a:solidFill>
                  <a:srgbClr val="002060"/>
                </a:solidFill>
                <a:cs typeface="B Mitra" panose="00000400000000000000" pitchFamily="2" charset="-78"/>
              </a:rPr>
              <a:t>افزایش سهم دانشگاه در هزینه های  فرصت مطالعاتی</a:t>
            </a:r>
          </a:p>
        </p:txBody>
      </p:sp>
      <p:sp>
        <p:nvSpPr>
          <p:cNvPr id="38" name="Rectangle: Rounded Corners 13">
            <a:extLst>
              <a:ext uri="{FF2B5EF4-FFF2-40B4-BE49-F238E27FC236}">
                <a16:creationId xmlns:a16="http://schemas.microsoft.com/office/drawing/2014/main" id="{CDCB9291-7D71-4604-AC83-AE2FB56ED184}"/>
              </a:ext>
            </a:extLst>
          </p:cNvPr>
          <p:cNvSpPr/>
          <p:nvPr/>
        </p:nvSpPr>
        <p:spPr>
          <a:xfrm>
            <a:off x="5004048" y="3573016"/>
            <a:ext cx="631573" cy="3034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a-IR" sz="1600" b="1" dirty="0">
                <a:solidFill>
                  <a:srgbClr val="002060"/>
                </a:solidFill>
                <a:cs typeface="B Mitra" panose="00000400000000000000" pitchFamily="2" charset="-78"/>
              </a:rPr>
              <a:t>افزایش سهم دانشگاه در هزینه های  شرکت </a:t>
            </a:r>
            <a:r>
              <a:rPr lang="fa-IR" sz="1600" b="1" dirty="0" err="1">
                <a:solidFill>
                  <a:srgbClr val="002060"/>
                </a:solidFill>
                <a:cs typeface="B Mitra" panose="00000400000000000000" pitchFamily="2" charset="-78"/>
              </a:rPr>
              <a:t>درکنفرانس</a:t>
            </a:r>
            <a:r>
              <a:rPr lang="fa-IR" sz="1600" b="1" dirty="0">
                <a:solidFill>
                  <a:srgbClr val="002060"/>
                </a:solidFill>
                <a:cs typeface="B Mitra" panose="00000400000000000000" pitchFamily="2" charset="-78"/>
              </a:rPr>
              <a:t> اعضای هیات علمی</a:t>
            </a:r>
          </a:p>
        </p:txBody>
      </p:sp>
      <p:sp>
        <p:nvSpPr>
          <p:cNvPr id="40" name="Rectangle: Rounded Corners 13">
            <a:extLst>
              <a:ext uri="{FF2B5EF4-FFF2-40B4-BE49-F238E27FC236}">
                <a16:creationId xmlns:a16="http://schemas.microsoft.com/office/drawing/2014/main" id="{CDCB9291-7D71-4604-AC83-AE2FB56ED184}"/>
              </a:ext>
            </a:extLst>
          </p:cNvPr>
          <p:cNvSpPr/>
          <p:nvPr/>
        </p:nvSpPr>
        <p:spPr>
          <a:xfrm>
            <a:off x="395536" y="3501008"/>
            <a:ext cx="1008112" cy="31060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a-IR" dirty="0">
                <a:solidFill>
                  <a:srgbClr val="002060"/>
                </a:solidFill>
                <a:cs typeface="B Mitra" panose="00000400000000000000" pitchFamily="2" charset="-78"/>
              </a:rPr>
              <a:t>ارتقای فضاهای پژوهشی موجود و تجهیزات مورد نیاز مراکز پژوهشی</a:t>
            </a:r>
          </a:p>
        </p:txBody>
      </p:sp>
      <p:sp>
        <p:nvSpPr>
          <p:cNvPr id="41" name="Arrow: Down 7">
            <a:extLst>
              <a:ext uri="{FF2B5EF4-FFF2-40B4-BE49-F238E27FC236}">
                <a16:creationId xmlns:a16="http://schemas.microsoft.com/office/drawing/2014/main" id="{E40E97DB-28E3-44E6-B203-4A85F77902EA}"/>
              </a:ext>
            </a:extLst>
          </p:cNvPr>
          <p:cNvSpPr/>
          <p:nvPr/>
        </p:nvSpPr>
        <p:spPr>
          <a:xfrm>
            <a:off x="-468560" y="692696"/>
            <a:ext cx="1296144" cy="15121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a-IR" sz="1100" b="1">
                <a:solidFill>
                  <a:schemeClr val="tx1"/>
                </a:solidFill>
                <a:cs typeface="B Mitra" panose="00000400000000000000" pitchFamily="2" charset="-78"/>
              </a:rPr>
              <a:t>میزان اعتبارات مالی پژوهشی دریافتی از سازمانهای بین المللی</a:t>
            </a:r>
            <a:endParaRPr lang="fa-IR" sz="1100" b="1" dirty="0">
              <a:solidFill>
                <a:schemeClr val="tx1"/>
              </a:solidFill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92374199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8036D4AE-EE7D-42E4-9DA7-C7A664117D25}"/>
              </a:ext>
            </a:extLst>
          </p:cNvPr>
          <p:cNvSpPr/>
          <p:nvPr/>
        </p:nvSpPr>
        <p:spPr>
          <a:xfrm>
            <a:off x="683568" y="1050257"/>
            <a:ext cx="5040560" cy="5805264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5E42D79C-D338-4E72-9005-D22CF5F5240D}"/>
              </a:ext>
            </a:extLst>
          </p:cNvPr>
          <p:cNvSpPr/>
          <p:nvPr/>
        </p:nvSpPr>
        <p:spPr>
          <a:xfrm>
            <a:off x="5868144" y="1052736"/>
            <a:ext cx="3240360" cy="5805264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257F3F0-DEB4-40C0-B6D3-3DF2664486AA}"/>
              </a:ext>
            </a:extLst>
          </p:cNvPr>
          <p:cNvSpPr/>
          <p:nvPr/>
        </p:nvSpPr>
        <p:spPr>
          <a:xfrm>
            <a:off x="107504" y="116632"/>
            <a:ext cx="8640960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fa-IR" sz="2000" b="1" dirty="0">
                <a:solidFill>
                  <a:srgbClr val="C00000"/>
                </a:solidFill>
                <a:cs typeface="B Titr" panose="00000700000000000000" pitchFamily="2" charset="-78"/>
              </a:rPr>
              <a:t>منابع اطلاعاتی معاونت پژوهشی دانشگاه </a:t>
            </a:r>
            <a:r>
              <a:rPr lang="fa-IR" sz="2000" b="1" dirty="0" err="1">
                <a:solidFill>
                  <a:srgbClr val="C00000"/>
                </a:solidFill>
                <a:cs typeface="B Titr" panose="00000700000000000000" pitchFamily="2" charset="-78"/>
              </a:rPr>
              <a:t>خوارزمی</a:t>
            </a:r>
            <a:endParaRPr lang="fa-IR" sz="2000" b="1" dirty="0">
              <a:solidFill>
                <a:srgbClr val="C00000"/>
              </a:solidFill>
              <a:cs typeface="B Titr" panose="00000700000000000000" pitchFamily="2" charset="-78"/>
            </a:endParaRPr>
          </a:p>
          <a:p>
            <a:pPr algn="ctr"/>
            <a:endParaRPr lang="en-GB" dirty="0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1FB3184A-22EE-430A-BF1F-50BEB39E786D}"/>
              </a:ext>
            </a:extLst>
          </p:cNvPr>
          <p:cNvSpPr/>
          <p:nvPr/>
        </p:nvSpPr>
        <p:spPr>
          <a:xfrm>
            <a:off x="6372200" y="620688"/>
            <a:ext cx="2304256" cy="15121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a-IR" sz="1100" b="1">
                <a:solidFill>
                  <a:schemeClr val="tx1"/>
                </a:solidFill>
                <a:cs typeface="B Mitra" panose="00000400000000000000" pitchFamily="2" charset="-78"/>
              </a:rPr>
              <a:t>سرانۀ شرکت در مجامع تخصصی داخلی/ خارجی به پژوهشگر</a:t>
            </a:r>
            <a:endParaRPr lang="fa-IR" sz="1100" b="1" dirty="0">
              <a:solidFill>
                <a:schemeClr val="tx1"/>
              </a:solidFill>
              <a:cs typeface="B Mitra" panose="00000400000000000000" pitchFamily="2" charset="-78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BE6743A-D6B0-4EBF-AF02-2F825D034629}"/>
              </a:ext>
            </a:extLst>
          </p:cNvPr>
          <p:cNvSpPr/>
          <p:nvPr/>
        </p:nvSpPr>
        <p:spPr>
          <a:xfrm>
            <a:off x="6012160" y="2204864"/>
            <a:ext cx="3126844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fa-IR" sz="2000" b="1">
                <a:solidFill>
                  <a:srgbClr val="C00000"/>
                </a:solidFill>
                <a:latin typeface=" b titr"/>
                <a:cs typeface="B Mitra" panose="00000400000000000000" pitchFamily="2" charset="-78"/>
              </a:rPr>
              <a:t>تسهیل شرکت پژوهشگر در مجامع بین المللی</a:t>
            </a:r>
            <a:endParaRPr lang="fa-IR" sz="2000" b="1" dirty="0">
              <a:solidFill>
                <a:srgbClr val="C00000"/>
              </a:solidFill>
              <a:latin typeface=" b titr"/>
              <a:cs typeface="B Mitra" panose="00000400000000000000" pitchFamily="2" charset="-78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2D568C2-1459-4F15-96BE-A49D41E70EBB}"/>
              </a:ext>
            </a:extLst>
          </p:cNvPr>
          <p:cNvSpPr/>
          <p:nvPr/>
        </p:nvSpPr>
        <p:spPr>
          <a:xfrm>
            <a:off x="899592" y="2204864"/>
            <a:ext cx="4824536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fa-IR" sz="2000" b="1" dirty="0">
                <a:solidFill>
                  <a:srgbClr val="C00000"/>
                </a:solidFill>
                <a:latin typeface=" b titr"/>
                <a:cs typeface="B Mitra" panose="00000400000000000000" pitchFamily="2" charset="-78"/>
              </a:rPr>
              <a:t>افزایش سرانه اعتبارات پژوهشی پژوهشگر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DCB9291-7D71-4604-AC83-AE2FB56ED184}"/>
              </a:ext>
            </a:extLst>
          </p:cNvPr>
          <p:cNvSpPr/>
          <p:nvPr/>
        </p:nvSpPr>
        <p:spPr>
          <a:xfrm>
            <a:off x="8460432" y="3501008"/>
            <a:ext cx="576064" cy="30243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a-IR">
                <a:solidFill>
                  <a:srgbClr val="002060"/>
                </a:solidFill>
                <a:cs typeface="B Mitra" panose="00000400000000000000" pitchFamily="2" charset="-78"/>
              </a:rPr>
              <a:t>معرفی و اطلاع رسانی همایش های معتبر بین المللی </a:t>
            </a:r>
            <a:endParaRPr lang="fa-IR" dirty="0">
              <a:solidFill>
                <a:srgbClr val="002060"/>
              </a:solidFill>
              <a:cs typeface="B Mitra" panose="00000400000000000000" pitchFamily="2" charset="-78"/>
            </a:endParaRPr>
          </a:p>
        </p:txBody>
      </p:sp>
      <p:sp>
        <p:nvSpPr>
          <p:cNvPr id="29" name="Arrow: Down 7">
            <a:extLst>
              <a:ext uri="{FF2B5EF4-FFF2-40B4-BE49-F238E27FC236}">
                <a16:creationId xmlns:a16="http://schemas.microsoft.com/office/drawing/2014/main" id="{E40E97DB-28E3-44E6-B203-4A85F77902EA}"/>
              </a:ext>
            </a:extLst>
          </p:cNvPr>
          <p:cNvSpPr/>
          <p:nvPr/>
        </p:nvSpPr>
        <p:spPr>
          <a:xfrm>
            <a:off x="3059832" y="620688"/>
            <a:ext cx="2448272" cy="15841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a-IR" sz="1100" b="1" dirty="0" err="1">
                <a:solidFill>
                  <a:schemeClr val="tx1"/>
                </a:solidFill>
                <a:cs typeface="B Mitra" panose="00000400000000000000" pitchFamily="2" charset="-78"/>
              </a:rPr>
              <a:t>سرانۀ</a:t>
            </a:r>
            <a:r>
              <a:rPr lang="fa-IR" sz="1100" b="1" dirty="0">
                <a:solidFill>
                  <a:schemeClr val="tx1"/>
                </a:solidFill>
                <a:cs typeface="B Mitra" panose="00000400000000000000" pitchFamily="2" charset="-78"/>
              </a:rPr>
              <a:t> شرکت در مجامع تخصصی داخلی/ خارجی به پژوهشگر</a:t>
            </a:r>
          </a:p>
          <a:p>
            <a:pPr algn="ctr"/>
            <a:endParaRPr lang="fa-IR" sz="1100" b="1" dirty="0">
              <a:solidFill>
                <a:schemeClr val="tx1"/>
              </a:solidFill>
              <a:cs typeface="B Mitra" panose="00000400000000000000" pitchFamily="2" charset="-78"/>
            </a:endParaRPr>
          </a:p>
        </p:txBody>
      </p:sp>
      <p:sp>
        <p:nvSpPr>
          <p:cNvPr id="30" name="Arrow: Down 7">
            <a:extLst>
              <a:ext uri="{FF2B5EF4-FFF2-40B4-BE49-F238E27FC236}">
                <a16:creationId xmlns:a16="http://schemas.microsoft.com/office/drawing/2014/main" id="{E40E97DB-28E3-44E6-B203-4A85F77902EA}"/>
              </a:ext>
            </a:extLst>
          </p:cNvPr>
          <p:cNvSpPr/>
          <p:nvPr/>
        </p:nvSpPr>
        <p:spPr>
          <a:xfrm>
            <a:off x="827584" y="620688"/>
            <a:ext cx="2016224" cy="16561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a-IR" sz="1100" b="1" dirty="0" err="1">
                <a:solidFill>
                  <a:schemeClr val="tx1"/>
                </a:solidFill>
                <a:cs typeface="B Mitra" panose="00000400000000000000" pitchFamily="2" charset="-78"/>
              </a:rPr>
              <a:t>سرانۀ</a:t>
            </a:r>
            <a:r>
              <a:rPr lang="fa-IR" sz="1100" b="1" dirty="0">
                <a:solidFill>
                  <a:schemeClr val="tx1"/>
                </a:solidFill>
                <a:cs typeface="B Mitra" panose="00000400000000000000" pitchFamily="2" charset="-78"/>
              </a:rPr>
              <a:t> تعداد عناوین نشریات / کتاب های تخصصی و مرجع به پژوهشگر</a:t>
            </a:r>
          </a:p>
        </p:txBody>
      </p:sp>
      <p:sp>
        <p:nvSpPr>
          <p:cNvPr id="31" name="Rectangle: Rounded Corners 13">
            <a:extLst>
              <a:ext uri="{FF2B5EF4-FFF2-40B4-BE49-F238E27FC236}">
                <a16:creationId xmlns:a16="http://schemas.microsoft.com/office/drawing/2014/main" id="{CDCB9291-7D71-4604-AC83-AE2FB56ED184}"/>
              </a:ext>
            </a:extLst>
          </p:cNvPr>
          <p:cNvSpPr/>
          <p:nvPr/>
        </p:nvSpPr>
        <p:spPr>
          <a:xfrm>
            <a:off x="7596336" y="3501008"/>
            <a:ext cx="792088" cy="30243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fontAlgn="ctr"/>
            <a:r>
              <a:rPr lang="fa-IR" dirty="0">
                <a:solidFill>
                  <a:srgbClr val="002060"/>
                </a:solidFill>
                <a:cs typeface="B Mitra" panose="00000400000000000000" pitchFamily="2" charset="-78"/>
              </a:rPr>
              <a:t>تسهیل فرآیند حضور هیات علمی در کنفرانس های بین </a:t>
            </a:r>
            <a:r>
              <a:rPr lang="fa-IR" dirty="0" err="1">
                <a:solidFill>
                  <a:srgbClr val="002060"/>
                </a:solidFill>
                <a:cs typeface="B Mitra" panose="00000400000000000000" pitchFamily="2" charset="-78"/>
              </a:rPr>
              <a:t>المللی</a:t>
            </a:r>
            <a:endParaRPr lang="fa-IR" dirty="0">
              <a:solidFill>
                <a:srgbClr val="002060"/>
              </a:solidFill>
              <a:cs typeface="B Mitra" panose="00000400000000000000" pitchFamily="2" charset="-78"/>
            </a:endParaRPr>
          </a:p>
        </p:txBody>
      </p:sp>
      <p:sp>
        <p:nvSpPr>
          <p:cNvPr id="32" name="Rectangle: Rounded Corners 13">
            <a:extLst>
              <a:ext uri="{FF2B5EF4-FFF2-40B4-BE49-F238E27FC236}">
                <a16:creationId xmlns:a16="http://schemas.microsoft.com/office/drawing/2014/main" id="{CDCB9291-7D71-4604-AC83-AE2FB56ED184}"/>
              </a:ext>
            </a:extLst>
          </p:cNvPr>
          <p:cNvSpPr/>
          <p:nvPr/>
        </p:nvSpPr>
        <p:spPr>
          <a:xfrm>
            <a:off x="6300193" y="3501008"/>
            <a:ext cx="1152127" cy="30243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a-IR" dirty="0">
                <a:solidFill>
                  <a:srgbClr val="002060"/>
                </a:solidFill>
                <a:cs typeface="B Mitra" panose="00000400000000000000" pitchFamily="2" charset="-78"/>
              </a:rPr>
              <a:t>در نظر گرفتن امتیاز ویژه </a:t>
            </a:r>
            <a:r>
              <a:rPr lang="fa-IR" dirty="0" err="1">
                <a:solidFill>
                  <a:srgbClr val="002060"/>
                </a:solidFill>
                <a:cs typeface="B Mitra" panose="00000400000000000000" pitchFamily="2" charset="-78"/>
              </a:rPr>
              <a:t>گرنت</a:t>
            </a:r>
            <a:r>
              <a:rPr lang="fa-IR" dirty="0">
                <a:solidFill>
                  <a:srgbClr val="002060"/>
                </a:solidFill>
                <a:cs typeface="B Mitra" panose="00000400000000000000" pitchFamily="2" charset="-78"/>
              </a:rPr>
              <a:t> برای جذب پژوهشگر </a:t>
            </a:r>
            <a:r>
              <a:rPr lang="fa-IR" dirty="0" err="1">
                <a:solidFill>
                  <a:srgbClr val="002060"/>
                </a:solidFill>
                <a:cs typeface="B Mitra" panose="00000400000000000000" pitchFamily="2" charset="-78"/>
              </a:rPr>
              <a:t>پسادکتری</a:t>
            </a:r>
            <a:r>
              <a:rPr lang="fa-IR" dirty="0">
                <a:solidFill>
                  <a:srgbClr val="002060"/>
                </a:solidFill>
                <a:cs typeface="B Mitra" panose="00000400000000000000" pitchFamily="2" charset="-78"/>
              </a:rPr>
              <a:t> خارجی  توسط عضو هیات علمی </a:t>
            </a:r>
          </a:p>
        </p:txBody>
      </p:sp>
      <p:sp>
        <p:nvSpPr>
          <p:cNvPr id="38" name="Rectangle: Rounded Corners 13">
            <a:extLst>
              <a:ext uri="{FF2B5EF4-FFF2-40B4-BE49-F238E27FC236}">
                <a16:creationId xmlns:a16="http://schemas.microsoft.com/office/drawing/2014/main" id="{CDCB9291-7D71-4604-AC83-AE2FB56ED184}"/>
              </a:ext>
            </a:extLst>
          </p:cNvPr>
          <p:cNvSpPr/>
          <p:nvPr/>
        </p:nvSpPr>
        <p:spPr>
          <a:xfrm>
            <a:off x="1907704" y="3573016"/>
            <a:ext cx="2647797" cy="3034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a-IR" sz="1600" b="1" dirty="0" err="1">
                <a:solidFill>
                  <a:srgbClr val="002060"/>
                </a:solidFill>
                <a:cs typeface="B Mitra" panose="00000400000000000000" pitchFamily="2" charset="-78"/>
              </a:rPr>
              <a:t>فراهم‌آوری</a:t>
            </a:r>
            <a:r>
              <a:rPr lang="fa-IR" sz="1600" b="1" dirty="0">
                <a:solidFill>
                  <a:srgbClr val="002060"/>
                </a:solidFill>
                <a:cs typeface="B Mitra" panose="00000400000000000000" pitchFamily="2" charset="-78"/>
              </a:rPr>
              <a:t> انتشارات و منابع اطلاعات علمی روزآمد همچون </a:t>
            </a:r>
            <a:r>
              <a:rPr lang="fa-IR" sz="1600" b="1" dirty="0" err="1">
                <a:solidFill>
                  <a:srgbClr val="002060"/>
                </a:solidFill>
                <a:cs typeface="B Mitra" panose="00000400000000000000" pitchFamily="2" charset="-78"/>
              </a:rPr>
              <a:t>کتاب‌ها</a:t>
            </a:r>
            <a:r>
              <a:rPr lang="fa-IR" sz="1600" b="1" dirty="0">
                <a:solidFill>
                  <a:srgbClr val="002060"/>
                </a:solidFill>
                <a:cs typeface="B Mitra" panose="00000400000000000000" pitchFamily="2" charset="-78"/>
              </a:rPr>
              <a:t>، </a:t>
            </a:r>
            <a:r>
              <a:rPr lang="fa-IR" sz="1600" b="1" dirty="0" err="1">
                <a:solidFill>
                  <a:srgbClr val="002060"/>
                </a:solidFill>
                <a:cs typeface="B Mitra" panose="00000400000000000000" pitchFamily="2" charset="-78"/>
              </a:rPr>
              <a:t>نشریه‌ها</a:t>
            </a:r>
            <a:r>
              <a:rPr lang="fa-IR" sz="1600" b="1" dirty="0">
                <a:solidFill>
                  <a:srgbClr val="002060"/>
                </a:solidFill>
                <a:cs typeface="B Mitra" panose="00000400000000000000" pitchFamily="2" charset="-78"/>
              </a:rPr>
              <a:t>، </a:t>
            </a:r>
            <a:r>
              <a:rPr lang="fa-IR" sz="1600" b="1" dirty="0" err="1">
                <a:solidFill>
                  <a:srgbClr val="002060"/>
                </a:solidFill>
                <a:cs typeface="B Mitra" panose="00000400000000000000" pitchFamily="2" charset="-78"/>
              </a:rPr>
              <a:t>پایان‌نامه‌های</a:t>
            </a:r>
            <a:r>
              <a:rPr lang="fa-IR" sz="1600" b="1" dirty="0">
                <a:solidFill>
                  <a:srgbClr val="002060"/>
                </a:solidFill>
                <a:cs typeface="B Mitra" panose="00000400000000000000" pitchFamily="2" charset="-78"/>
              </a:rPr>
              <a:t> کارشناسی ارشد، </a:t>
            </a:r>
            <a:r>
              <a:rPr lang="fa-IR" sz="1600" b="1" dirty="0" err="1">
                <a:solidFill>
                  <a:srgbClr val="002060"/>
                </a:solidFill>
                <a:cs typeface="B Mitra" panose="00000400000000000000" pitchFamily="2" charset="-78"/>
              </a:rPr>
              <a:t>رساله‌های</a:t>
            </a:r>
            <a:r>
              <a:rPr lang="fa-IR" sz="1600" b="1" dirty="0">
                <a:solidFill>
                  <a:srgbClr val="002060"/>
                </a:solidFill>
                <a:cs typeface="B Mitra" panose="00000400000000000000" pitchFamily="2" charset="-78"/>
              </a:rPr>
              <a:t> دکتری، و سایر اسناد چاپی و الکترونیکی مورد نیاز</a:t>
            </a:r>
          </a:p>
        </p:txBody>
      </p:sp>
    </p:spTree>
    <p:extLst>
      <p:ext uri="{BB962C8B-B14F-4D97-AF65-F5344CB8AC3E}">
        <p14:creationId xmlns:p14="http://schemas.microsoft.com/office/powerpoint/2010/main" val="4169196620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5E42D79C-D338-4E72-9005-D22CF5F5240D}"/>
              </a:ext>
            </a:extLst>
          </p:cNvPr>
          <p:cNvSpPr/>
          <p:nvPr/>
        </p:nvSpPr>
        <p:spPr>
          <a:xfrm>
            <a:off x="395536" y="1052736"/>
            <a:ext cx="8712968" cy="5805264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257F3F0-DEB4-40C0-B6D3-3DF2664486AA}"/>
              </a:ext>
            </a:extLst>
          </p:cNvPr>
          <p:cNvSpPr/>
          <p:nvPr/>
        </p:nvSpPr>
        <p:spPr>
          <a:xfrm>
            <a:off x="469938" y="116632"/>
            <a:ext cx="8640960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 err="1">
                <a:solidFill>
                  <a:srgbClr val="C00000"/>
                </a:solidFill>
                <a:cs typeface="B Titr" panose="00000700000000000000" pitchFamily="2" charset="-78"/>
              </a:rPr>
              <a:t>آمایش</a:t>
            </a:r>
            <a:r>
              <a:rPr lang="fa-IR" sz="2000" b="1" dirty="0">
                <a:solidFill>
                  <a:srgbClr val="C00000"/>
                </a:solidFill>
                <a:cs typeface="B Titr" panose="00000700000000000000" pitchFamily="2" charset="-78"/>
              </a:rPr>
              <a:t> سرزمینی پژوهش</a:t>
            </a:r>
            <a:endParaRPr lang="en-GB" sz="2000" b="1" dirty="0">
              <a:solidFill>
                <a:srgbClr val="C00000"/>
              </a:solidFill>
              <a:cs typeface="B Titr" panose="00000700000000000000" pitchFamily="2" charset="-78"/>
            </a:endParaRP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1FB3184A-22EE-430A-BF1F-50BEB39E786D}"/>
              </a:ext>
            </a:extLst>
          </p:cNvPr>
          <p:cNvSpPr/>
          <p:nvPr/>
        </p:nvSpPr>
        <p:spPr>
          <a:xfrm>
            <a:off x="6372200" y="620688"/>
            <a:ext cx="1440160" cy="15121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a-IR" sz="1100" b="1">
                <a:solidFill>
                  <a:schemeClr val="tx1"/>
                </a:solidFill>
                <a:cs typeface="B Mitra" panose="00000400000000000000" pitchFamily="2" charset="-78"/>
              </a:rPr>
              <a:t>وجود شبکه میان مؤسسه با سایر مؤسسه های پژوهشی</a:t>
            </a:r>
            <a:endParaRPr lang="fa-IR" sz="1100" b="1" dirty="0">
              <a:solidFill>
                <a:schemeClr val="tx1"/>
              </a:solidFill>
              <a:cs typeface="B Mitra" panose="00000400000000000000" pitchFamily="2" charset="-78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BE6743A-D6B0-4EBF-AF02-2F825D034629}"/>
              </a:ext>
            </a:extLst>
          </p:cNvPr>
          <p:cNvSpPr/>
          <p:nvPr/>
        </p:nvSpPr>
        <p:spPr>
          <a:xfrm>
            <a:off x="827584" y="2204864"/>
            <a:ext cx="8311420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fa-IR" sz="2000" b="1" dirty="0">
                <a:solidFill>
                  <a:srgbClr val="C00000"/>
                </a:solidFill>
                <a:latin typeface=" b titr"/>
                <a:cs typeface="B Mitra" panose="00000400000000000000" pitchFamily="2" charset="-78"/>
              </a:rPr>
              <a:t>ارتباط با سایر مراکز پژوهشی کشور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DCB9291-7D71-4604-AC83-AE2FB56ED184}"/>
              </a:ext>
            </a:extLst>
          </p:cNvPr>
          <p:cNvSpPr/>
          <p:nvPr/>
        </p:nvSpPr>
        <p:spPr>
          <a:xfrm>
            <a:off x="6732240" y="3573016"/>
            <a:ext cx="1440160" cy="30243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a-IR">
                <a:solidFill>
                  <a:srgbClr val="002060"/>
                </a:solidFill>
                <a:cs typeface="B Mitra" panose="00000400000000000000" pitchFamily="2" charset="-78"/>
              </a:rPr>
              <a:t>حضور فعال در شبکه راهبردی فناوری ریاست جمهوری و شاعا(شیکه های آزمایشگاهی ایران)</a:t>
            </a:r>
            <a:endParaRPr lang="fa-IR" dirty="0">
              <a:solidFill>
                <a:srgbClr val="002060"/>
              </a:solidFill>
              <a:cs typeface="B Mitra" panose="00000400000000000000" pitchFamily="2" charset="-78"/>
            </a:endParaRPr>
          </a:p>
        </p:txBody>
      </p:sp>
      <p:sp>
        <p:nvSpPr>
          <p:cNvPr id="29" name="Arrow: Down 7">
            <a:extLst>
              <a:ext uri="{FF2B5EF4-FFF2-40B4-BE49-F238E27FC236}">
                <a16:creationId xmlns:a16="http://schemas.microsoft.com/office/drawing/2014/main" id="{E40E97DB-28E3-44E6-B203-4A85F77902EA}"/>
              </a:ext>
            </a:extLst>
          </p:cNvPr>
          <p:cNvSpPr/>
          <p:nvPr/>
        </p:nvSpPr>
        <p:spPr>
          <a:xfrm>
            <a:off x="3059832" y="620688"/>
            <a:ext cx="2952328" cy="15841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a-IR" sz="1100" b="1" dirty="0">
                <a:solidFill>
                  <a:schemeClr val="tx1"/>
                </a:solidFill>
                <a:cs typeface="B Mitra" panose="00000400000000000000" pitchFamily="2" charset="-78"/>
              </a:rPr>
              <a:t>تعداد مؤسسه های پژوهشی موجود در </a:t>
            </a:r>
            <a:r>
              <a:rPr lang="fa-IR" sz="1100" b="1" dirty="0" err="1">
                <a:solidFill>
                  <a:schemeClr val="tx1"/>
                </a:solidFill>
                <a:cs typeface="B Mitra" panose="00000400000000000000" pitchFamily="2" charset="-78"/>
              </a:rPr>
              <a:t>منطقۀ</a:t>
            </a:r>
            <a:r>
              <a:rPr lang="fa-IR" sz="1100" b="1" dirty="0">
                <a:solidFill>
                  <a:schemeClr val="tx1"/>
                </a:solidFill>
                <a:cs typeface="B Mitra" panose="00000400000000000000" pitchFamily="2" charset="-78"/>
              </a:rPr>
              <a:t> استقرار مؤسسه</a:t>
            </a:r>
          </a:p>
        </p:txBody>
      </p:sp>
      <p:sp>
        <p:nvSpPr>
          <p:cNvPr id="30" name="Arrow: Down 7">
            <a:extLst>
              <a:ext uri="{FF2B5EF4-FFF2-40B4-BE49-F238E27FC236}">
                <a16:creationId xmlns:a16="http://schemas.microsoft.com/office/drawing/2014/main" id="{E40E97DB-28E3-44E6-B203-4A85F77902EA}"/>
              </a:ext>
            </a:extLst>
          </p:cNvPr>
          <p:cNvSpPr/>
          <p:nvPr/>
        </p:nvSpPr>
        <p:spPr>
          <a:xfrm>
            <a:off x="827584" y="620688"/>
            <a:ext cx="2016224" cy="16561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a-IR" sz="1100" b="1">
                <a:solidFill>
                  <a:schemeClr val="tx1"/>
                </a:solidFill>
                <a:cs typeface="B Mitra" panose="00000400000000000000" pitchFamily="2" charset="-78"/>
              </a:rPr>
              <a:t>تعداد مؤسسه های پژوهشی با مأموریت همسان در منطقۀ استقرار دانشگاه خوارزمی</a:t>
            </a:r>
            <a:endParaRPr lang="fa-IR" sz="1100" b="1" dirty="0">
              <a:solidFill>
                <a:schemeClr val="tx1"/>
              </a:solidFill>
              <a:cs typeface="B Mitra" panose="00000400000000000000" pitchFamily="2" charset="-78"/>
            </a:endParaRPr>
          </a:p>
        </p:txBody>
      </p:sp>
      <p:sp>
        <p:nvSpPr>
          <p:cNvPr id="31" name="Rectangle: Rounded Corners 13">
            <a:extLst>
              <a:ext uri="{FF2B5EF4-FFF2-40B4-BE49-F238E27FC236}">
                <a16:creationId xmlns:a16="http://schemas.microsoft.com/office/drawing/2014/main" id="{CDCB9291-7D71-4604-AC83-AE2FB56ED184}"/>
              </a:ext>
            </a:extLst>
          </p:cNvPr>
          <p:cNvSpPr/>
          <p:nvPr/>
        </p:nvSpPr>
        <p:spPr>
          <a:xfrm>
            <a:off x="4139952" y="3573016"/>
            <a:ext cx="1728192" cy="30243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fontAlgn="ctr"/>
            <a:r>
              <a:rPr lang="fa-IR" dirty="0">
                <a:solidFill>
                  <a:srgbClr val="002060"/>
                </a:solidFill>
                <a:cs typeface="B Mitra" panose="00000400000000000000" pitchFamily="2" charset="-78"/>
              </a:rPr>
              <a:t>انعقاد تفاهم نامه های همکاری مشترک با سازمانهای پژوهشی مختلف مستقر  در منطقه </a:t>
            </a:r>
          </a:p>
        </p:txBody>
      </p:sp>
      <p:sp>
        <p:nvSpPr>
          <p:cNvPr id="32" name="Rectangle: Rounded Corners 13">
            <a:extLst>
              <a:ext uri="{FF2B5EF4-FFF2-40B4-BE49-F238E27FC236}">
                <a16:creationId xmlns:a16="http://schemas.microsoft.com/office/drawing/2014/main" id="{CDCB9291-7D71-4604-AC83-AE2FB56ED184}"/>
              </a:ext>
            </a:extLst>
          </p:cNvPr>
          <p:cNvSpPr/>
          <p:nvPr/>
        </p:nvSpPr>
        <p:spPr>
          <a:xfrm>
            <a:off x="1763688" y="3501008"/>
            <a:ext cx="1656184" cy="30243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a-IR" dirty="0">
                <a:solidFill>
                  <a:srgbClr val="002060"/>
                </a:solidFill>
                <a:cs typeface="B Mitra" panose="00000400000000000000" pitchFamily="2" charset="-78"/>
              </a:rPr>
              <a:t>برگزاری نشستهای و کنفرانسهای علمی مشترک با سازمانهای پژوهش مستقر  در منطقه</a:t>
            </a:r>
          </a:p>
          <a:p>
            <a:pPr algn="ctr"/>
            <a:endParaRPr lang="fa-IR" dirty="0">
              <a:solidFill>
                <a:srgbClr val="002060"/>
              </a:solidFill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53573279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9A061338-2BB3-4A39-BF5C-E304D701218A}"/>
              </a:ext>
            </a:extLst>
          </p:cNvPr>
          <p:cNvSpPr/>
          <p:nvPr/>
        </p:nvSpPr>
        <p:spPr>
          <a:xfrm>
            <a:off x="-36512" y="1052736"/>
            <a:ext cx="3456384" cy="5805264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5E42D79C-D338-4E72-9005-D22CF5F5240D}"/>
              </a:ext>
            </a:extLst>
          </p:cNvPr>
          <p:cNvSpPr/>
          <p:nvPr/>
        </p:nvSpPr>
        <p:spPr>
          <a:xfrm>
            <a:off x="3923928" y="1052736"/>
            <a:ext cx="5184576" cy="5805264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257F3F0-DEB4-40C0-B6D3-3DF2664486AA}"/>
              </a:ext>
            </a:extLst>
          </p:cNvPr>
          <p:cNvSpPr/>
          <p:nvPr/>
        </p:nvSpPr>
        <p:spPr>
          <a:xfrm>
            <a:off x="11047" y="188640"/>
            <a:ext cx="8640960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>
                <a:solidFill>
                  <a:srgbClr val="C00000"/>
                </a:solidFill>
                <a:cs typeface="B Titr" panose="00000700000000000000" pitchFamily="2" charset="-78"/>
              </a:rPr>
              <a:t>زیرساخت های فیزیکی معاونت پژوهشی دانشگاه </a:t>
            </a:r>
            <a:r>
              <a:rPr lang="fa-IR" sz="2000" b="1" dirty="0" err="1">
                <a:solidFill>
                  <a:srgbClr val="C00000"/>
                </a:solidFill>
                <a:cs typeface="B Titr" panose="00000700000000000000" pitchFamily="2" charset="-78"/>
              </a:rPr>
              <a:t>خوارزمی</a:t>
            </a:r>
            <a:r>
              <a:rPr lang="fa-IR" sz="2000" b="1" dirty="0">
                <a:solidFill>
                  <a:srgbClr val="C00000"/>
                </a:solidFill>
                <a:cs typeface="B Titr" panose="00000700000000000000" pitchFamily="2" charset="-78"/>
              </a:rPr>
              <a:t> ( 1)</a:t>
            </a: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8AD13757-1C59-43DA-B5D5-A93EBA8DED5F}"/>
              </a:ext>
            </a:extLst>
          </p:cNvPr>
          <p:cNvSpPr/>
          <p:nvPr/>
        </p:nvSpPr>
        <p:spPr>
          <a:xfrm>
            <a:off x="6804248" y="692696"/>
            <a:ext cx="1296144" cy="15204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a-IR" sz="1100" b="1" dirty="0" err="1">
                <a:solidFill>
                  <a:schemeClr val="tx1"/>
                </a:solidFill>
                <a:cs typeface="B Mitra" panose="00000400000000000000" pitchFamily="2" charset="-78"/>
              </a:rPr>
              <a:t>سرانۀ</a:t>
            </a:r>
            <a:r>
              <a:rPr lang="fa-IR" sz="1100" b="1" dirty="0">
                <a:solidFill>
                  <a:schemeClr val="tx1"/>
                </a:solidFill>
                <a:cs typeface="B Mitra" panose="00000400000000000000" pitchFamily="2" charset="-78"/>
              </a:rPr>
              <a:t> امکانات آزمایشگاهی دانشگاه به پژوهشگر </a:t>
            </a: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40ED6414-3431-49ED-A14A-7AF2207526FE}"/>
              </a:ext>
            </a:extLst>
          </p:cNvPr>
          <p:cNvSpPr/>
          <p:nvPr/>
        </p:nvSpPr>
        <p:spPr>
          <a:xfrm>
            <a:off x="5076056" y="692696"/>
            <a:ext cx="1368152" cy="15841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a-IR" sz="1100" b="1" dirty="0" err="1">
                <a:solidFill>
                  <a:schemeClr val="tx1"/>
                </a:solidFill>
                <a:cs typeface="B Mitra" panose="00000400000000000000" pitchFamily="2" charset="-78"/>
              </a:rPr>
              <a:t>سرانۀ</a:t>
            </a:r>
            <a:r>
              <a:rPr lang="fa-IR" sz="1100" b="1" dirty="0">
                <a:solidFill>
                  <a:schemeClr val="tx1"/>
                </a:solidFill>
                <a:cs typeface="B Mitra" panose="00000400000000000000" pitchFamily="2" charset="-78"/>
              </a:rPr>
              <a:t> امکانات کارگاهی دانشگاه به پژوهشگر</a:t>
            </a: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E40E97DB-28E3-44E6-B203-4A85F77902EA}"/>
              </a:ext>
            </a:extLst>
          </p:cNvPr>
          <p:cNvSpPr/>
          <p:nvPr/>
        </p:nvSpPr>
        <p:spPr>
          <a:xfrm>
            <a:off x="1403648" y="692696"/>
            <a:ext cx="1368152" cy="15121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a-IR" sz="1100" b="1" dirty="0" err="1">
                <a:solidFill>
                  <a:schemeClr val="tx1"/>
                </a:solidFill>
                <a:cs typeface="B Mitra" panose="00000400000000000000" pitchFamily="2" charset="-78"/>
              </a:rPr>
              <a:t>سرانۀ</a:t>
            </a:r>
            <a:r>
              <a:rPr lang="fa-IR" sz="1100" b="1" dirty="0">
                <a:solidFill>
                  <a:schemeClr val="tx1"/>
                </a:solidFill>
                <a:cs typeface="B Mitra" panose="00000400000000000000" pitchFamily="2" charset="-78"/>
              </a:rPr>
              <a:t> فضای فیزیکی پژوهشی دانشگاه به پژوهشگر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BE6743A-D6B0-4EBF-AF02-2F825D034629}"/>
              </a:ext>
            </a:extLst>
          </p:cNvPr>
          <p:cNvSpPr/>
          <p:nvPr/>
        </p:nvSpPr>
        <p:spPr>
          <a:xfrm>
            <a:off x="3995936" y="2204864"/>
            <a:ext cx="5112568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>
                <a:solidFill>
                  <a:srgbClr val="C00000"/>
                </a:solidFill>
                <a:latin typeface=" b titr"/>
                <a:cs typeface="B Mitra" panose="00000400000000000000" pitchFamily="2" charset="-78"/>
              </a:rPr>
              <a:t>استفاده و </a:t>
            </a:r>
            <a:r>
              <a:rPr lang="fa-IR" sz="2000" b="1" dirty="0" err="1">
                <a:solidFill>
                  <a:srgbClr val="C00000"/>
                </a:solidFill>
                <a:latin typeface=" b titr"/>
                <a:cs typeface="B Mitra" panose="00000400000000000000" pitchFamily="2" charset="-78"/>
              </a:rPr>
              <a:t>بهره‌برداری</a:t>
            </a:r>
            <a:r>
              <a:rPr lang="fa-IR" sz="2000" b="1" dirty="0">
                <a:solidFill>
                  <a:srgbClr val="C00000"/>
                </a:solidFill>
                <a:latin typeface=" b titr"/>
                <a:cs typeface="B Mitra" panose="00000400000000000000" pitchFamily="2" charset="-78"/>
              </a:rPr>
              <a:t> کامل از </a:t>
            </a:r>
            <a:r>
              <a:rPr lang="fa-IR" sz="2000" b="1" dirty="0" err="1">
                <a:solidFill>
                  <a:srgbClr val="C00000"/>
                </a:solidFill>
                <a:latin typeface=" b titr"/>
                <a:cs typeface="B Mitra" panose="00000400000000000000" pitchFamily="2" charset="-78"/>
              </a:rPr>
              <a:t>فضاها</a:t>
            </a:r>
            <a:r>
              <a:rPr lang="fa-IR" sz="2000" b="1" dirty="0">
                <a:solidFill>
                  <a:srgbClr val="C00000"/>
                </a:solidFill>
                <a:latin typeface=" b titr"/>
                <a:cs typeface="B Mitra" panose="00000400000000000000" pitchFamily="2" charset="-78"/>
              </a:rPr>
              <a:t> و  تجهیزات فعلی آزمایشگاهی و کارگاهی دانشگاه در کنار تجهیز و ارتقای امکانات موجود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552FB1F-C16B-4F9F-8ED5-919DD3B62DDB}"/>
              </a:ext>
            </a:extLst>
          </p:cNvPr>
          <p:cNvSpPr/>
          <p:nvPr/>
        </p:nvSpPr>
        <p:spPr>
          <a:xfrm>
            <a:off x="-36512" y="2204864"/>
            <a:ext cx="3168352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>
                <a:solidFill>
                  <a:srgbClr val="C00000"/>
                </a:solidFill>
                <a:latin typeface=" b titr"/>
                <a:cs typeface="B Mitra" panose="00000400000000000000" pitchFamily="2" charset="-78"/>
              </a:rPr>
              <a:t>تجهیز و ارتقاء آزمایشگاه های آموزشی و پژوهشی دانشگاه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DCB9291-7D71-4604-AC83-AE2FB56ED184}"/>
              </a:ext>
            </a:extLst>
          </p:cNvPr>
          <p:cNvSpPr/>
          <p:nvPr/>
        </p:nvSpPr>
        <p:spPr>
          <a:xfrm>
            <a:off x="8388424" y="3501008"/>
            <a:ext cx="611560" cy="30243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a-IR" sz="1600" dirty="0">
                <a:solidFill>
                  <a:srgbClr val="002060"/>
                </a:solidFill>
                <a:cs typeface="B Mitra" panose="00000400000000000000" pitchFamily="2" charset="-78"/>
              </a:rPr>
              <a:t>گسترش خدمات سامانه آزمایشگاه مرکزی از طریق طراحی </a:t>
            </a:r>
            <a:r>
              <a:rPr lang="fa-IR" sz="1600" dirty="0" err="1">
                <a:solidFill>
                  <a:srgbClr val="002060"/>
                </a:solidFill>
                <a:cs typeface="B Mitra" panose="00000400000000000000" pitchFamily="2" charset="-78"/>
              </a:rPr>
              <a:t>پلتفرم</a:t>
            </a:r>
            <a:r>
              <a:rPr lang="fa-IR" sz="1600" dirty="0">
                <a:solidFill>
                  <a:srgbClr val="002060"/>
                </a:solidFill>
                <a:cs typeface="B Mitra" panose="00000400000000000000" pitchFamily="2" charset="-78"/>
              </a:rPr>
              <a:t> آزمایشگاه مرکزی</a:t>
            </a:r>
          </a:p>
        </p:txBody>
      </p:sp>
      <p:sp>
        <p:nvSpPr>
          <p:cNvPr id="30" name="Arrow: Down 7">
            <a:extLst>
              <a:ext uri="{FF2B5EF4-FFF2-40B4-BE49-F238E27FC236}">
                <a16:creationId xmlns:a16="http://schemas.microsoft.com/office/drawing/2014/main" id="{E40E97DB-28E3-44E6-B203-4A85F77902EA}"/>
              </a:ext>
            </a:extLst>
          </p:cNvPr>
          <p:cNvSpPr/>
          <p:nvPr/>
        </p:nvSpPr>
        <p:spPr>
          <a:xfrm>
            <a:off x="-16109" y="692696"/>
            <a:ext cx="1368152" cy="15121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a-IR" sz="1100" b="1" dirty="0" err="1">
                <a:solidFill>
                  <a:schemeClr val="tx1"/>
                </a:solidFill>
                <a:cs typeface="B Mitra" panose="00000400000000000000" pitchFamily="2" charset="-78"/>
              </a:rPr>
              <a:t>سرانۀ</a:t>
            </a:r>
            <a:r>
              <a:rPr lang="fa-IR" sz="1100" b="1" dirty="0">
                <a:solidFill>
                  <a:schemeClr val="tx1"/>
                </a:solidFill>
                <a:cs typeface="B Mitra" panose="00000400000000000000" pitchFamily="2" charset="-78"/>
              </a:rPr>
              <a:t> امکانات آزمایشگاهی تمیز (در </a:t>
            </a:r>
            <a:r>
              <a:rPr lang="fa-IR" sz="1100" b="1" dirty="0" err="1">
                <a:solidFill>
                  <a:schemeClr val="tx1"/>
                </a:solidFill>
                <a:cs typeface="B Mitra" panose="00000400000000000000" pitchFamily="2" charset="-78"/>
              </a:rPr>
              <a:t>حوزۀ</a:t>
            </a:r>
            <a:r>
              <a:rPr lang="fa-IR" sz="1100" b="1" dirty="0">
                <a:solidFill>
                  <a:schemeClr val="tx1"/>
                </a:solidFill>
                <a:cs typeface="B Mitra" panose="00000400000000000000" pitchFamily="2" charset="-78"/>
              </a:rPr>
              <a:t> تخصصی علوم سلامت)</a:t>
            </a:r>
          </a:p>
        </p:txBody>
      </p:sp>
      <p:sp>
        <p:nvSpPr>
          <p:cNvPr id="31" name="Rectangle: Rounded Corners 13">
            <a:extLst>
              <a:ext uri="{FF2B5EF4-FFF2-40B4-BE49-F238E27FC236}">
                <a16:creationId xmlns:a16="http://schemas.microsoft.com/office/drawing/2014/main" id="{CDCB9291-7D71-4604-AC83-AE2FB56ED184}"/>
              </a:ext>
            </a:extLst>
          </p:cNvPr>
          <p:cNvSpPr/>
          <p:nvPr/>
        </p:nvSpPr>
        <p:spPr>
          <a:xfrm>
            <a:off x="7812360" y="3501008"/>
            <a:ext cx="504056" cy="30243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a-IR" dirty="0">
                <a:solidFill>
                  <a:srgbClr val="002060"/>
                </a:solidFill>
                <a:cs typeface="B Mitra" panose="00000400000000000000" pitchFamily="2" charset="-78"/>
              </a:rPr>
              <a:t> </a:t>
            </a:r>
            <a:r>
              <a:rPr lang="fa-IR" sz="1600" dirty="0">
                <a:solidFill>
                  <a:srgbClr val="002060"/>
                </a:solidFill>
                <a:cs typeface="B Mitra" panose="00000400000000000000" pitchFamily="2" charset="-78"/>
              </a:rPr>
              <a:t>انجام پشتیبانی لازم برای سرویس و نگهداری کلیه تجهیزات آزمایشگاهی دانشگاه </a:t>
            </a:r>
          </a:p>
        </p:txBody>
      </p:sp>
      <p:sp>
        <p:nvSpPr>
          <p:cNvPr id="32" name="Rectangle: Rounded Corners 13">
            <a:extLst>
              <a:ext uri="{FF2B5EF4-FFF2-40B4-BE49-F238E27FC236}">
                <a16:creationId xmlns:a16="http://schemas.microsoft.com/office/drawing/2014/main" id="{CDCB9291-7D71-4604-AC83-AE2FB56ED184}"/>
              </a:ext>
            </a:extLst>
          </p:cNvPr>
          <p:cNvSpPr/>
          <p:nvPr/>
        </p:nvSpPr>
        <p:spPr>
          <a:xfrm>
            <a:off x="7164288" y="3501008"/>
            <a:ext cx="504056" cy="30243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a-IR" sz="1600" dirty="0">
                <a:solidFill>
                  <a:srgbClr val="002060"/>
                </a:solidFill>
                <a:cs typeface="B Mitra" panose="00000400000000000000" pitchFamily="2" charset="-78"/>
              </a:rPr>
              <a:t>خرید مواد و تجهیزات مصرفی مورد نیاز آزمایشگاه مرکزی</a:t>
            </a:r>
          </a:p>
        </p:txBody>
      </p:sp>
      <p:sp>
        <p:nvSpPr>
          <p:cNvPr id="33" name="Rectangle: Rounded Corners 13">
            <a:extLst>
              <a:ext uri="{FF2B5EF4-FFF2-40B4-BE49-F238E27FC236}">
                <a16:creationId xmlns:a16="http://schemas.microsoft.com/office/drawing/2014/main" id="{CDCB9291-7D71-4604-AC83-AE2FB56ED184}"/>
              </a:ext>
            </a:extLst>
          </p:cNvPr>
          <p:cNvSpPr/>
          <p:nvPr/>
        </p:nvSpPr>
        <p:spPr>
          <a:xfrm>
            <a:off x="6444208" y="3501008"/>
            <a:ext cx="504056" cy="3034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a-IR" sz="1600" dirty="0">
                <a:solidFill>
                  <a:srgbClr val="002060"/>
                </a:solidFill>
                <a:cs typeface="B Mitra" panose="00000400000000000000" pitchFamily="2" charset="-78"/>
              </a:rPr>
              <a:t>راه اندازی دستگاه های موجود خارج از سرویس دانشگاه</a:t>
            </a:r>
          </a:p>
        </p:txBody>
      </p:sp>
      <p:sp>
        <p:nvSpPr>
          <p:cNvPr id="34" name="Rectangle: Rounded Corners 13">
            <a:extLst>
              <a:ext uri="{FF2B5EF4-FFF2-40B4-BE49-F238E27FC236}">
                <a16:creationId xmlns:a16="http://schemas.microsoft.com/office/drawing/2014/main" id="{CDCB9291-7D71-4604-AC83-AE2FB56ED184}"/>
              </a:ext>
            </a:extLst>
          </p:cNvPr>
          <p:cNvSpPr/>
          <p:nvPr/>
        </p:nvSpPr>
        <p:spPr>
          <a:xfrm>
            <a:off x="5724128" y="3501008"/>
            <a:ext cx="559565" cy="3034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a-IR" sz="1600" dirty="0">
                <a:solidFill>
                  <a:srgbClr val="002060"/>
                </a:solidFill>
                <a:cs typeface="B Mitra" panose="00000400000000000000" pitchFamily="2" charset="-78"/>
              </a:rPr>
              <a:t>خرید قطعات </a:t>
            </a:r>
            <a:r>
              <a:rPr lang="fa-IR" sz="1600" dirty="0" err="1">
                <a:solidFill>
                  <a:srgbClr val="002060"/>
                </a:solidFill>
                <a:cs typeface="B Mitra" panose="00000400000000000000" pitchFamily="2" charset="-78"/>
              </a:rPr>
              <a:t>یدکی</a:t>
            </a:r>
            <a:r>
              <a:rPr lang="fa-IR" sz="1600" dirty="0">
                <a:solidFill>
                  <a:srgbClr val="002060"/>
                </a:solidFill>
                <a:cs typeface="B Mitra" panose="00000400000000000000" pitchFamily="2" charset="-78"/>
              </a:rPr>
              <a:t> مورد نیاز </a:t>
            </a:r>
          </a:p>
        </p:txBody>
      </p:sp>
      <p:sp>
        <p:nvSpPr>
          <p:cNvPr id="37" name="Rectangle: Rounded Corners 13">
            <a:extLst>
              <a:ext uri="{FF2B5EF4-FFF2-40B4-BE49-F238E27FC236}">
                <a16:creationId xmlns:a16="http://schemas.microsoft.com/office/drawing/2014/main" id="{CDCB9291-7D71-4604-AC83-AE2FB56ED184}"/>
              </a:ext>
            </a:extLst>
          </p:cNvPr>
          <p:cNvSpPr/>
          <p:nvPr/>
        </p:nvSpPr>
        <p:spPr>
          <a:xfrm>
            <a:off x="4211960" y="3429000"/>
            <a:ext cx="504056" cy="30243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a-IR" sz="1600" dirty="0" err="1">
                <a:solidFill>
                  <a:srgbClr val="002060"/>
                </a:solidFill>
                <a:cs typeface="B Mitra" panose="00000400000000000000" pitchFamily="2" charset="-78"/>
              </a:rPr>
              <a:t>درآمدزایی</a:t>
            </a:r>
            <a:r>
              <a:rPr lang="fa-IR" sz="1600" dirty="0">
                <a:solidFill>
                  <a:srgbClr val="002060"/>
                </a:solidFill>
                <a:cs typeface="B Mitra" panose="00000400000000000000" pitchFamily="2" charset="-78"/>
              </a:rPr>
              <a:t> و جذب حمایت های مالی</a:t>
            </a:r>
          </a:p>
        </p:txBody>
      </p:sp>
      <p:sp>
        <p:nvSpPr>
          <p:cNvPr id="38" name="Rectangle: Rounded Corners 13">
            <a:extLst>
              <a:ext uri="{FF2B5EF4-FFF2-40B4-BE49-F238E27FC236}">
                <a16:creationId xmlns:a16="http://schemas.microsoft.com/office/drawing/2014/main" id="{CDCB9291-7D71-4604-AC83-AE2FB56ED184}"/>
              </a:ext>
            </a:extLst>
          </p:cNvPr>
          <p:cNvSpPr/>
          <p:nvPr/>
        </p:nvSpPr>
        <p:spPr>
          <a:xfrm>
            <a:off x="4860032" y="3429000"/>
            <a:ext cx="775589" cy="3034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a-IR" sz="1600" dirty="0">
                <a:solidFill>
                  <a:srgbClr val="002060"/>
                </a:solidFill>
                <a:cs typeface="B Mitra" panose="00000400000000000000" pitchFamily="2" charset="-78"/>
              </a:rPr>
              <a:t>خرید </a:t>
            </a:r>
            <a:r>
              <a:rPr lang="fa-IR" sz="1600" dirty="0" err="1">
                <a:solidFill>
                  <a:srgbClr val="002060"/>
                </a:solidFill>
                <a:cs typeface="B Mitra" panose="00000400000000000000" pitchFamily="2" charset="-78"/>
              </a:rPr>
              <a:t>دستگاه‌ها</a:t>
            </a:r>
            <a:r>
              <a:rPr lang="fa-IR" sz="1600" dirty="0">
                <a:solidFill>
                  <a:srgbClr val="002060"/>
                </a:solidFill>
                <a:cs typeface="B Mitra" panose="00000400000000000000" pitchFamily="2" charset="-78"/>
              </a:rPr>
              <a:t> و تجهیزات با تکنولوژی بالا و دستگاه های پژوهشی مورد نیاز دانشکده ها از محل وام مصوب بانکی و اعتبار صندوق توسعه ملی</a:t>
            </a:r>
          </a:p>
        </p:txBody>
      </p:sp>
      <p:sp>
        <p:nvSpPr>
          <p:cNvPr id="39" name="Rectangle: Rounded Corners 13">
            <a:extLst>
              <a:ext uri="{FF2B5EF4-FFF2-40B4-BE49-F238E27FC236}">
                <a16:creationId xmlns:a16="http://schemas.microsoft.com/office/drawing/2014/main" id="{CDCB9291-7D71-4604-AC83-AE2FB56ED184}"/>
              </a:ext>
            </a:extLst>
          </p:cNvPr>
          <p:cNvSpPr/>
          <p:nvPr/>
        </p:nvSpPr>
        <p:spPr>
          <a:xfrm>
            <a:off x="1619672" y="3429000"/>
            <a:ext cx="1063621" cy="31683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a-IR" sz="1400" dirty="0">
                <a:solidFill>
                  <a:srgbClr val="002060"/>
                </a:solidFill>
                <a:cs typeface="B Mitra" panose="00000400000000000000" pitchFamily="2" charset="-78"/>
              </a:rPr>
              <a:t>آماده سازی و </a:t>
            </a:r>
            <a:r>
              <a:rPr lang="fa-IR" sz="1400" dirty="0" err="1">
                <a:solidFill>
                  <a:srgbClr val="002060"/>
                </a:solidFill>
                <a:cs typeface="B Mitra" panose="00000400000000000000" pitchFamily="2" charset="-78"/>
              </a:rPr>
              <a:t>سکوبندی</a:t>
            </a:r>
            <a:r>
              <a:rPr lang="fa-IR" sz="1400" dirty="0">
                <a:solidFill>
                  <a:srgbClr val="002060"/>
                </a:solidFill>
                <a:cs typeface="B Mitra" panose="00000400000000000000" pitchFamily="2" charset="-78"/>
              </a:rPr>
              <a:t> فضاهای جدید آزمایشگاه مرکزی به منظور استقرار دستگاه های پیشرفته </a:t>
            </a:r>
          </a:p>
        </p:txBody>
      </p:sp>
      <p:sp>
        <p:nvSpPr>
          <p:cNvPr id="40" name="Rectangle: Rounded Corners 13">
            <a:extLst>
              <a:ext uri="{FF2B5EF4-FFF2-40B4-BE49-F238E27FC236}">
                <a16:creationId xmlns:a16="http://schemas.microsoft.com/office/drawing/2014/main" id="{CDCB9291-7D71-4604-AC83-AE2FB56ED184}"/>
              </a:ext>
            </a:extLst>
          </p:cNvPr>
          <p:cNvSpPr/>
          <p:nvPr/>
        </p:nvSpPr>
        <p:spPr>
          <a:xfrm>
            <a:off x="323528" y="3429000"/>
            <a:ext cx="1063621" cy="32403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a-IR" sz="1400" dirty="0">
                <a:solidFill>
                  <a:srgbClr val="002060"/>
                </a:solidFill>
                <a:cs typeface="B Mitra" panose="00000400000000000000" pitchFamily="2" charset="-78"/>
              </a:rPr>
              <a:t>اختصاص دستگاه های خریداری شده از نمایشگاه تجهیزات داخل، به دانشکده های متقاضی و نظارت بر نصب و راه اندازی آن ها در آزمایشگاه های آموزشی و مرکزی دانشکده ها</a:t>
            </a:r>
          </a:p>
        </p:txBody>
      </p:sp>
    </p:spTree>
    <p:extLst>
      <p:ext uri="{BB962C8B-B14F-4D97-AF65-F5344CB8AC3E}">
        <p14:creationId xmlns:p14="http://schemas.microsoft.com/office/powerpoint/2010/main" val="1910800360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2489</TotalTime>
  <Words>2637</Words>
  <Application>Microsoft Office PowerPoint</Application>
  <PresentationFormat>On-screen Show (4:3)</PresentationFormat>
  <Paragraphs>318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1" baseType="lpstr">
      <vt:lpstr> b titr</vt:lpstr>
      <vt:lpstr>Arial</vt:lpstr>
      <vt:lpstr>B Mitra</vt:lpstr>
      <vt:lpstr>B Nazanin</vt:lpstr>
      <vt:lpstr>B Titr</vt:lpstr>
      <vt:lpstr>Calibri</vt:lpstr>
      <vt:lpstr>Calibri Light</vt:lpstr>
      <vt:lpstr>IranNastaliq</vt:lpstr>
      <vt:lpstr>Times</vt:lpstr>
      <vt:lpstr>Times New Roman</vt:lpstr>
      <vt:lpstr>Office Theme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Internationalization in Higher Education</dc:title>
  <dc:creator>karbar</dc:creator>
  <cp:lastModifiedBy>KHU-User</cp:lastModifiedBy>
  <cp:revision>372</cp:revision>
  <cp:lastPrinted>2019-12-12T08:01:25Z</cp:lastPrinted>
  <dcterms:created xsi:type="dcterms:W3CDTF">2018-05-06T05:09:38Z</dcterms:created>
  <dcterms:modified xsi:type="dcterms:W3CDTF">2020-01-07T08:24:52Z</dcterms:modified>
</cp:coreProperties>
</file>